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306" r:id="rId2"/>
    <p:sldId id="341" r:id="rId3"/>
    <p:sldId id="302" r:id="rId4"/>
    <p:sldId id="339" r:id="rId5"/>
    <p:sldId id="313" r:id="rId6"/>
    <p:sldId id="303" r:id="rId7"/>
    <p:sldId id="319" r:id="rId8"/>
    <p:sldId id="320" r:id="rId9"/>
    <p:sldId id="321" r:id="rId10"/>
    <p:sldId id="324" r:id="rId11"/>
    <p:sldId id="331" r:id="rId12"/>
    <p:sldId id="338" r:id="rId13"/>
    <p:sldId id="337" r:id="rId14"/>
    <p:sldId id="336" r:id="rId15"/>
    <p:sldId id="318" r:id="rId16"/>
    <p:sldId id="316" r:id="rId17"/>
    <p:sldId id="327" r:id="rId18"/>
    <p:sldId id="315" r:id="rId19"/>
    <p:sldId id="326" r:id="rId20"/>
    <p:sldId id="342" r:id="rId21"/>
    <p:sldId id="317" r:id="rId22"/>
    <p:sldId id="325"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F4019-451C-CCE1-37CB-BC5664FC9BE3}" name="Kelly Anders" initials="KA" userId="S::kanders@ucop.edu::c5898e01-76fb-4dfa-9cd7-f830abf11d22" providerId="AD"/>
  <p188:author id="{999C895C-150A-64E2-897B-C037E3CB2C0C}" name="Trina Mastro" initials="TM" userId="S::tmcalister@ucop.edu::5e7675f8-df10-415b-8bf5-7136197f9bcc" providerId="AD"/>
  <p188:author id="{E797F7E4-34C2-EEAF-F573-B58D595A9B85}" name="Abigail Norris" initials="AN" userId="S::ANorris@UCOP.edu::17528979-cac8-4257-b809-403f9d2f30b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677"/>
    <a:srgbClr val="005581"/>
    <a:srgbClr val="007AB8"/>
    <a:srgbClr val="0071B1"/>
    <a:srgbClr val="0A6593"/>
    <a:srgbClr val="002033"/>
    <a:srgbClr val="0089BE"/>
    <a:srgbClr val="00AFE6"/>
    <a:srgbClr val="2A7FBB"/>
    <a:srgbClr val="2A8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27" autoAdjust="0"/>
    <p:restoredTop sz="81054" autoAdjust="0"/>
  </p:normalViewPr>
  <p:slideViewPr>
    <p:cSldViewPr snapToGrid="0">
      <p:cViewPr varScale="1">
        <p:scale>
          <a:sx n="73" d="100"/>
          <a:sy n="73" d="100"/>
        </p:scale>
        <p:origin x="1836"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50" d="100"/>
          <a:sy n="150" d="100"/>
        </p:scale>
        <p:origin x="346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BBD65-146B-EC4C-83B5-8EBFCB408712}" type="datetimeFigureOut">
              <a:rPr lang="en-US" smtClean="0"/>
              <a:t>10/15/2024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C9DDE9-F6B5-BA4A-B655-C30707047FB1}" type="slidenum">
              <a:rPr lang="en-US" smtClean="0"/>
              <a:t>‹#›</a:t>
            </a:fld>
            <a:endParaRPr lang="en-US"/>
          </a:p>
        </p:txBody>
      </p:sp>
    </p:spTree>
    <p:extLst>
      <p:ext uri="{BB962C8B-B14F-4D97-AF65-F5344CB8AC3E}">
        <p14:creationId xmlns:p14="http://schemas.microsoft.com/office/powerpoint/2010/main" val="971497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6CC86-58EB-5F4B-A4A2-39B6E15C8016}" type="datetimeFigureOut">
              <a:rPr lang="en-US"/>
              <a:pPr/>
              <a:t>10/15/2024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D5646-A00B-3942-B201-4EB41B9B77BE}" type="slidenum">
              <a:rPr/>
              <a:pPr/>
              <a:t>‹#›</a:t>
            </a:fld>
            <a:endParaRPr lang="en-US"/>
          </a:p>
        </p:txBody>
      </p:sp>
    </p:spTree>
    <p:extLst>
      <p:ext uri="{BB962C8B-B14F-4D97-AF65-F5344CB8AC3E}">
        <p14:creationId xmlns:p14="http://schemas.microsoft.com/office/powerpoint/2010/main" val="1070718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a:t>
            </a:fld>
            <a:endParaRPr lang="en-US"/>
          </a:p>
        </p:txBody>
      </p:sp>
    </p:spTree>
    <p:extLst>
      <p:ext uri="{BB962C8B-B14F-4D97-AF65-F5344CB8AC3E}">
        <p14:creationId xmlns:p14="http://schemas.microsoft.com/office/powerpoint/2010/main" val="235003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10</a:t>
            </a:fld>
            <a:endParaRPr lang="en-US"/>
          </a:p>
        </p:txBody>
      </p:sp>
    </p:spTree>
    <p:extLst>
      <p:ext uri="{BB962C8B-B14F-4D97-AF65-F5344CB8AC3E}">
        <p14:creationId xmlns:p14="http://schemas.microsoft.com/office/powerpoint/2010/main" val="103559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11</a:t>
            </a:fld>
            <a:endParaRPr lang="en-US"/>
          </a:p>
        </p:txBody>
      </p:sp>
    </p:spTree>
    <p:extLst>
      <p:ext uri="{BB962C8B-B14F-4D97-AF65-F5344CB8AC3E}">
        <p14:creationId xmlns:p14="http://schemas.microsoft.com/office/powerpoint/2010/main" val="143771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12</a:t>
            </a:fld>
            <a:endParaRPr lang="en-US"/>
          </a:p>
        </p:txBody>
      </p:sp>
    </p:spTree>
    <p:extLst>
      <p:ext uri="{BB962C8B-B14F-4D97-AF65-F5344CB8AC3E}">
        <p14:creationId xmlns:p14="http://schemas.microsoft.com/office/powerpoint/2010/main" val="266968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13</a:t>
            </a:fld>
            <a:endParaRPr lang="en-US"/>
          </a:p>
        </p:txBody>
      </p:sp>
    </p:spTree>
    <p:extLst>
      <p:ext uri="{BB962C8B-B14F-4D97-AF65-F5344CB8AC3E}">
        <p14:creationId xmlns:p14="http://schemas.microsoft.com/office/powerpoint/2010/main" val="978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14</a:t>
            </a:fld>
            <a:endParaRPr lang="en-US"/>
          </a:p>
        </p:txBody>
      </p:sp>
    </p:spTree>
    <p:extLst>
      <p:ext uri="{BB962C8B-B14F-4D97-AF65-F5344CB8AC3E}">
        <p14:creationId xmlns:p14="http://schemas.microsoft.com/office/powerpoint/2010/main" val="403321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15</a:t>
            </a:fld>
            <a:endParaRPr lang="en-US"/>
          </a:p>
        </p:txBody>
      </p:sp>
    </p:spTree>
    <p:extLst>
      <p:ext uri="{BB962C8B-B14F-4D97-AF65-F5344CB8AC3E}">
        <p14:creationId xmlns:p14="http://schemas.microsoft.com/office/powerpoint/2010/main" val="4087488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16</a:t>
            </a:fld>
            <a:endParaRPr lang="en-US"/>
          </a:p>
        </p:txBody>
      </p:sp>
    </p:spTree>
    <p:extLst>
      <p:ext uri="{BB962C8B-B14F-4D97-AF65-F5344CB8AC3E}">
        <p14:creationId xmlns:p14="http://schemas.microsoft.com/office/powerpoint/2010/main" val="356565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17</a:t>
            </a:fld>
            <a:endParaRPr lang="en-US"/>
          </a:p>
        </p:txBody>
      </p:sp>
    </p:spTree>
    <p:extLst>
      <p:ext uri="{BB962C8B-B14F-4D97-AF65-F5344CB8AC3E}">
        <p14:creationId xmlns:p14="http://schemas.microsoft.com/office/powerpoint/2010/main" val="2060823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18</a:t>
            </a:fld>
            <a:endParaRPr lang="en-US"/>
          </a:p>
        </p:txBody>
      </p:sp>
    </p:spTree>
    <p:extLst>
      <p:ext uri="{BB962C8B-B14F-4D97-AF65-F5344CB8AC3E}">
        <p14:creationId xmlns:p14="http://schemas.microsoft.com/office/powerpoint/2010/main" val="391735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19</a:t>
            </a:fld>
            <a:endParaRPr lang="en-US"/>
          </a:p>
        </p:txBody>
      </p:sp>
    </p:spTree>
    <p:extLst>
      <p:ext uri="{BB962C8B-B14F-4D97-AF65-F5344CB8AC3E}">
        <p14:creationId xmlns:p14="http://schemas.microsoft.com/office/powerpoint/2010/main" val="205377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2</a:t>
            </a:fld>
            <a:endParaRPr lang="en-US"/>
          </a:p>
        </p:txBody>
      </p:sp>
    </p:spTree>
    <p:extLst>
      <p:ext uri="{BB962C8B-B14F-4D97-AF65-F5344CB8AC3E}">
        <p14:creationId xmlns:p14="http://schemas.microsoft.com/office/powerpoint/2010/main" val="1837627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20</a:t>
            </a:fld>
            <a:endParaRPr lang="en-US"/>
          </a:p>
        </p:txBody>
      </p:sp>
    </p:spTree>
    <p:extLst>
      <p:ext uri="{BB962C8B-B14F-4D97-AF65-F5344CB8AC3E}">
        <p14:creationId xmlns:p14="http://schemas.microsoft.com/office/powerpoint/2010/main" val="192256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21</a:t>
            </a:fld>
            <a:endParaRPr lang="en-US"/>
          </a:p>
        </p:txBody>
      </p:sp>
    </p:spTree>
    <p:extLst>
      <p:ext uri="{BB962C8B-B14F-4D97-AF65-F5344CB8AC3E}">
        <p14:creationId xmlns:p14="http://schemas.microsoft.com/office/powerpoint/2010/main" val="228239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22</a:t>
            </a:fld>
            <a:endParaRPr lang="en-US"/>
          </a:p>
        </p:txBody>
      </p:sp>
    </p:spTree>
    <p:extLst>
      <p:ext uri="{BB962C8B-B14F-4D97-AF65-F5344CB8AC3E}">
        <p14:creationId xmlns:p14="http://schemas.microsoft.com/office/powerpoint/2010/main" val="219620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3</a:t>
            </a:fld>
            <a:endParaRPr lang="en-US"/>
          </a:p>
        </p:txBody>
      </p:sp>
    </p:spTree>
    <p:extLst>
      <p:ext uri="{BB962C8B-B14F-4D97-AF65-F5344CB8AC3E}">
        <p14:creationId xmlns:p14="http://schemas.microsoft.com/office/powerpoint/2010/main" val="183762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4</a:t>
            </a:fld>
            <a:endParaRPr lang="en-US"/>
          </a:p>
        </p:txBody>
      </p:sp>
    </p:spTree>
    <p:extLst>
      <p:ext uri="{BB962C8B-B14F-4D97-AF65-F5344CB8AC3E}">
        <p14:creationId xmlns:p14="http://schemas.microsoft.com/office/powerpoint/2010/main" val="131773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5</a:t>
            </a:fld>
            <a:endParaRPr lang="en-US"/>
          </a:p>
        </p:txBody>
      </p:sp>
    </p:spTree>
    <p:extLst>
      <p:ext uri="{BB962C8B-B14F-4D97-AF65-F5344CB8AC3E}">
        <p14:creationId xmlns:p14="http://schemas.microsoft.com/office/powerpoint/2010/main" val="119359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6</a:t>
            </a:fld>
            <a:endParaRPr lang="en-US"/>
          </a:p>
        </p:txBody>
      </p:sp>
    </p:spTree>
    <p:extLst>
      <p:ext uri="{BB962C8B-B14F-4D97-AF65-F5344CB8AC3E}">
        <p14:creationId xmlns:p14="http://schemas.microsoft.com/office/powerpoint/2010/main" val="46931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7</a:t>
            </a:fld>
            <a:endParaRPr lang="en-US"/>
          </a:p>
        </p:txBody>
      </p:sp>
    </p:spTree>
    <p:extLst>
      <p:ext uri="{BB962C8B-B14F-4D97-AF65-F5344CB8AC3E}">
        <p14:creationId xmlns:p14="http://schemas.microsoft.com/office/powerpoint/2010/main" val="288943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8</a:t>
            </a:fld>
            <a:endParaRPr lang="en-US"/>
          </a:p>
        </p:txBody>
      </p:sp>
    </p:spTree>
    <p:extLst>
      <p:ext uri="{BB962C8B-B14F-4D97-AF65-F5344CB8AC3E}">
        <p14:creationId xmlns:p14="http://schemas.microsoft.com/office/powerpoint/2010/main" val="1803776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D5646-A00B-3942-B201-4EB41B9B77BE}" type="slidenum">
              <a:rPr lang="en-US" smtClean="0"/>
              <a:pPr/>
              <a:t>9</a:t>
            </a:fld>
            <a:endParaRPr lang="en-US"/>
          </a:p>
        </p:txBody>
      </p:sp>
    </p:spTree>
    <p:extLst>
      <p:ext uri="{BB962C8B-B14F-4D97-AF65-F5344CB8AC3E}">
        <p14:creationId xmlns:p14="http://schemas.microsoft.com/office/powerpoint/2010/main" val="1309413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p:blipFill>
        <p:spPr>
          <a:xfrm>
            <a:off x="-1" y="2952"/>
            <a:ext cx="9143999" cy="5143499"/>
          </a:xfrm>
          <a:prstGeom prst="rect">
            <a:avLst/>
          </a:prstGeom>
        </p:spPr>
      </p:pic>
      <p:pic>
        <p:nvPicPr>
          <p:cNvPr id="14" name="Picture 13">
            <a:extLst>
              <a:ext uri="{FF2B5EF4-FFF2-40B4-BE49-F238E27FC236}">
                <a16:creationId xmlns:a16="http://schemas.microsoft.com/office/drawing/2014/main" id="{A50215B6-E023-C449-B4E9-5E1183174360}"/>
              </a:ext>
            </a:extLst>
          </p:cNvPr>
          <p:cNvPicPr>
            <a:picLocks noChangeAspect="1"/>
          </p:cNvPicPr>
          <p:nvPr userDrawn="1"/>
        </p:nvPicPr>
        <p:blipFill>
          <a:blip r:embed="rId3"/>
          <a:srcRect/>
          <a:stretch/>
        </p:blipFill>
        <p:spPr>
          <a:xfrm>
            <a:off x="457491" y="4489704"/>
            <a:ext cx="736600" cy="365760"/>
          </a:xfrm>
          <a:prstGeom prst="rect">
            <a:avLst/>
          </a:prstGeom>
        </p:spPr>
      </p:pic>
      <p:sp>
        <p:nvSpPr>
          <p:cNvPr id="2" name="Title 1"/>
          <p:cNvSpPr>
            <a:spLocks noGrp="1"/>
          </p:cNvSpPr>
          <p:nvPr>
            <p:ph type="ctrTitle" hasCustomPrompt="1"/>
          </p:nvPr>
        </p:nvSpPr>
        <p:spPr>
          <a:xfrm>
            <a:off x="454958" y="1335024"/>
            <a:ext cx="5945842" cy="492443"/>
          </a:xfrm>
          <a:prstGeom prst="rect">
            <a:avLst/>
          </a:prstGeom>
          <a:noFill/>
        </p:spPr>
        <p:txBody>
          <a:bodyPr wrap="square" lIns="0" tIns="0" rIns="0" bIns="0" anchor="t" anchorCtr="0">
            <a:spAutoFit/>
          </a:bodyPr>
          <a:lstStyle>
            <a:lvl1pPr>
              <a:defRPr sz="3200" b="1" i="0" baseline="0">
                <a:solidFill>
                  <a:srgbClr val="005581"/>
                </a:solidFill>
                <a:latin typeface="Arial" charset="0"/>
                <a:ea typeface="Arial" charset="0"/>
                <a:cs typeface="Arial" charset="0"/>
              </a:defRPr>
            </a:lvl1pPr>
          </a:lstStyle>
          <a:p>
            <a:r>
              <a:rPr lang="en-US" dirty="0"/>
              <a:t>Opening slide title</a:t>
            </a:r>
          </a:p>
        </p:txBody>
      </p:sp>
      <p:sp>
        <p:nvSpPr>
          <p:cNvPr id="10" name="Text Placeholder 9"/>
          <p:cNvSpPr>
            <a:spLocks noGrp="1"/>
          </p:cNvSpPr>
          <p:nvPr>
            <p:ph type="body" sz="quarter" idx="10" hasCustomPrompt="1"/>
          </p:nvPr>
        </p:nvSpPr>
        <p:spPr>
          <a:xfrm>
            <a:off x="454958" y="1947672"/>
            <a:ext cx="5945842" cy="286432"/>
          </a:xfrm>
        </p:spPr>
        <p:txBody>
          <a:bodyPr>
            <a:noAutofit/>
          </a:bodyPr>
          <a:lstStyle>
            <a:lvl1pPr>
              <a:defRPr sz="1600" b="1" i="0">
                <a:solidFill>
                  <a:srgbClr val="005581"/>
                </a:solidFill>
                <a:latin typeface="Arial" charset="0"/>
                <a:ea typeface="Arial" charset="0"/>
                <a:cs typeface="Arial" charset="0"/>
              </a:defRPr>
            </a:lvl1pPr>
          </a:lstStyle>
          <a:p>
            <a:pPr lvl="0"/>
            <a:r>
              <a:rPr lang="en-US" dirty="0"/>
              <a:t>Subtitle</a:t>
            </a:r>
          </a:p>
        </p:txBody>
      </p:sp>
      <p:sp>
        <p:nvSpPr>
          <p:cNvPr id="12" name="Text Placeholder 11"/>
          <p:cNvSpPr>
            <a:spLocks noGrp="1"/>
          </p:cNvSpPr>
          <p:nvPr>
            <p:ph type="body" sz="quarter" idx="11" hasCustomPrompt="1"/>
          </p:nvPr>
        </p:nvSpPr>
        <p:spPr>
          <a:xfrm>
            <a:off x="454958" y="3899205"/>
            <a:ext cx="2288242" cy="296560"/>
          </a:xfrm>
        </p:spPr>
        <p:txBody>
          <a:bodyPr>
            <a:noAutofit/>
          </a:bodyPr>
          <a:lstStyle>
            <a:lvl1pPr>
              <a:defRPr sz="1200" b="0" i="0">
                <a:solidFill>
                  <a:srgbClr val="005581"/>
                </a:solidFill>
                <a:latin typeface="Arial" charset="0"/>
                <a:ea typeface="Arial" charset="0"/>
                <a:cs typeface="Arial" charset="0"/>
              </a:defRPr>
            </a:lvl1pPr>
          </a:lstStyle>
          <a:p>
            <a:pPr lvl="0"/>
            <a:r>
              <a:rPr lang="en-US" dirty="0"/>
              <a:t>Date</a:t>
            </a:r>
          </a:p>
        </p:txBody>
      </p:sp>
      <p:cxnSp>
        <p:nvCxnSpPr>
          <p:cNvPr id="8" name="Straight Connector 7"/>
          <p:cNvCxnSpPr/>
          <p:nvPr userDrawn="1"/>
        </p:nvCxnSpPr>
        <p:spPr>
          <a:xfrm>
            <a:off x="454958" y="640080"/>
            <a:ext cx="459442" cy="0"/>
          </a:xfrm>
          <a:prstGeom prst="line">
            <a:avLst/>
          </a:prstGeom>
          <a:ln w="25400">
            <a:solidFill>
              <a:srgbClr val="00558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1" y="2952"/>
            <a:ext cx="9143999" cy="5143499"/>
          </a:xfrm>
          <a:prstGeom prst="rect">
            <a:avLst/>
          </a:prstGeom>
        </p:spPr>
      </p:pic>
      <p:sp>
        <p:nvSpPr>
          <p:cNvPr id="5" name="Title 1"/>
          <p:cNvSpPr>
            <a:spLocks noGrp="1"/>
          </p:cNvSpPr>
          <p:nvPr>
            <p:ph type="ctrTitle" hasCustomPrompt="1"/>
          </p:nvPr>
        </p:nvSpPr>
        <p:spPr>
          <a:xfrm>
            <a:off x="454958" y="1335024"/>
            <a:ext cx="5945842" cy="492443"/>
          </a:xfrm>
          <a:prstGeom prst="rect">
            <a:avLst/>
          </a:prstGeom>
          <a:noFill/>
        </p:spPr>
        <p:txBody>
          <a:bodyPr wrap="square" lIns="0" tIns="0" rIns="0" bIns="0" anchor="t" anchorCtr="0">
            <a:spAutoFit/>
          </a:bodyPr>
          <a:lstStyle>
            <a:lvl1pPr>
              <a:defRPr sz="3200" b="1" i="0" baseline="0">
                <a:solidFill>
                  <a:srgbClr val="005581"/>
                </a:solidFill>
                <a:latin typeface="Arial" charset="0"/>
                <a:ea typeface="Arial" charset="0"/>
                <a:cs typeface="Arial" charset="0"/>
              </a:defRPr>
            </a:lvl1pPr>
          </a:lstStyle>
          <a:p>
            <a:r>
              <a:rPr lang="en-US" dirty="0"/>
              <a:t>Closing slide</a:t>
            </a:r>
          </a:p>
        </p:txBody>
      </p:sp>
      <p:cxnSp>
        <p:nvCxnSpPr>
          <p:cNvPr id="8" name="Straight Connector 7"/>
          <p:cNvCxnSpPr/>
          <p:nvPr userDrawn="1"/>
        </p:nvCxnSpPr>
        <p:spPr>
          <a:xfrm>
            <a:off x="454958" y="640080"/>
            <a:ext cx="459442" cy="0"/>
          </a:xfrm>
          <a:prstGeom prst="line">
            <a:avLst/>
          </a:prstGeom>
          <a:ln w="25400">
            <a:solidFill>
              <a:srgbClr val="005581"/>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C348B7C0-586F-BE49-96CA-207DC15A5048}"/>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67317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5143500"/>
          </a:xfrm>
        </p:spPr>
        <p:txBody>
          <a:bodyPr lIns="457200" tIns="0" anchor="ctr" anchorCtr="0"/>
          <a:lstStyle>
            <a:lvl1pPr marL="0" indent="0">
              <a:buFontTx/>
              <a:buNone/>
              <a:defRPr>
                <a:solidFill>
                  <a:schemeClr val="tx2">
                    <a:lumMod val="65000"/>
                  </a:schemeClr>
                </a:solidFill>
              </a:defRPr>
            </a:lvl1pPr>
          </a:lstStyle>
          <a:p>
            <a:endParaRPr lang="en-US" dirty="0"/>
          </a:p>
        </p:txBody>
      </p:sp>
      <p:sp>
        <p:nvSpPr>
          <p:cNvPr id="7" name="Title Placeholder 1"/>
          <p:cNvSpPr>
            <a:spLocks noGrp="1"/>
          </p:cNvSpPr>
          <p:nvPr>
            <p:ph type="title" hasCustomPrompt="1"/>
          </p:nvPr>
        </p:nvSpPr>
        <p:spPr>
          <a:xfrm>
            <a:off x="457200" y="-270082"/>
            <a:ext cx="8229600" cy="215444"/>
          </a:xfrm>
          <a:prstGeom prst="rect">
            <a:avLst/>
          </a:prstGeom>
        </p:spPr>
        <p:txBody>
          <a:bodyPr vert="horz" lIns="0" tIns="0" rIns="0" bIns="0" rtlCol="0" anchor="t" anchorCtr="0">
            <a:spAutoFit/>
          </a:bodyPr>
          <a:lstStyle>
            <a:lvl1pPr>
              <a:defRPr sz="1400" b="1" i="0">
                <a:solidFill>
                  <a:schemeClr val="tx1"/>
                </a:solidFill>
                <a:latin typeface="Arial" charset="0"/>
                <a:ea typeface="Arial" charset="0"/>
                <a:cs typeface="Arial" charset="0"/>
              </a:defRPr>
            </a:lvl1pPr>
          </a:lstStyle>
          <a:p>
            <a:r>
              <a:rPr lang="en-US" dirty="0"/>
              <a:t>Divider slide</a:t>
            </a:r>
          </a:p>
        </p:txBody>
      </p:sp>
      <p:pic>
        <p:nvPicPr>
          <p:cNvPr id="10" name="Picture 9" descr="UC Wordmark"/>
          <p:cNvPicPr>
            <a:picLocks noChangeAspect="1"/>
          </p:cNvPicPr>
          <p:nvPr userDrawn="1"/>
        </p:nvPicPr>
        <p:blipFill>
          <a:blip r:embed="rId2"/>
          <a:stretch>
            <a:fillRect/>
          </a:stretch>
        </p:blipFill>
        <p:spPr>
          <a:xfrm>
            <a:off x="454960" y="4489704"/>
            <a:ext cx="742605" cy="365760"/>
          </a:xfrm>
          <a:prstGeom prst="rect">
            <a:avLst/>
          </a:prstGeom>
          <a:noFill/>
        </p:spPr>
      </p:pic>
      <p:sp>
        <p:nvSpPr>
          <p:cNvPr id="4" name="Text Placeholder 3">
            <a:extLst>
              <a:ext uri="{FF2B5EF4-FFF2-40B4-BE49-F238E27FC236}">
                <a16:creationId xmlns:a16="http://schemas.microsoft.com/office/drawing/2014/main" id="{431527A3-7009-FE40-B57D-CCA4DB0E16FC}"/>
              </a:ext>
            </a:extLst>
          </p:cNvPr>
          <p:cNvSpPr>
            <a:spLocks noGrp="1"/>
          </p:cNvSpPr>
          <p:nvPr>
            <p:ph type="body" sz="quarter" idx="15" hasCustomPrompt="1"/>
          </p:nvPr>
        </p:nvSpPr>
        <p:spPr>
          <a:xfrm>
            <a:off x="274320" y="1234440"/>
            <a:ext cx="2600712" cy="677108"/>
          </a:xfrm>
          <a:solidFill>
            <a:schemeClr val="tx2">
              <a:alpha val="93000"/>
            </a:schemeClr>
          </a:solidFill>
        </p:spPr>
        <p:txBody>
          <a:bodyPr wrap="none" lIns="182880" tIns="91440" rIns="182880" bIns="91440">
            <a:spAutoFit/>
          </a:bodyPr>
          <a:lstStyle>
            <a:lvl1pPr>
              <a:defRPr sz="3200">
                <a:solidFill>
                  <a:srgbClr val="005581"/>
                </a:solidFill>
              </a:defRPr>
            </a:lvl1pPr>
          </a:lstStyle>
          <a:p>
            <a:pPr lvl="0"/>
            <a:r>
              <a:rPr lang="en-US" dirty="0"/>
              <a:t>Divider text</a:t>
            </a:r>
          </a:p>
        </p:txBody>
      </p:sp>
    </p:spTree>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 blue">
    <p:bg>
      <p:bgPr>
        <a:gradFill>
          <a:gsLst>
            <a:gs pos="0">
              <a:schemeClr val="tx2">
                <a:lumMod val="100000"/>
              </a:schemeClr>
            </a:gs>
            <a:gs pos="100000">
              <a:schemeClr val="accent1">
                <a:lumMod val="60000"/>
                <a:lumOff val="40000"/>
              </a:schemeClr>
            </a:gs>
          </a:gsLst>
          <a:lin ang="186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A66397-40D8-3747-9CBA-52BB7A88B4E3}"/>
              </a:ext>
            </a:extLst>
          </p:cNvPr>
          <p:cNvPicPr>
            <a:picLocks noChangeAspect="1"/>
          </p:cNvPicPr>
          <p:nvPr userDrawn="1"/>
        </p:nvPicPr>
        <p:blipFill>
          <a:blip r:embed="rId2"/>
          <a:srcRect/>
          <a:stretch/>
        </p:blipFill>
        <p:spPr>
          <a:xfrm>
            <a:off x="457491" y="4489704"/>
            <a:ext cx="736600" cy="365760"/>
          </a:xfrm>
          <a:prstGeom prst="rect">
            <a:avLst/>
          </a:prstGeom>
        </p:spPr>
      </p:pic>
      <p:sp>
        <p:nvSpPr>
          <p:cNvPr id="17" name="Content Placeholder 5"/>
          <p:cNvSpPr>
            <a:spLocks noGrp="1"/>
          </p:cNvSpPr>
          <p:nvPr>
            <p:ph sz="quarter" idx="13" hasCustomPrompt="1"/>
          </p:nvPr>
        </p:nvSpPr>
        <p:spPr>
          <a:xfrm>
            <a:off x="454881" y="1796796"/>
            <a:ext cx="8225388" cy="646331"/>
          </a:xfrm>
          <a:prstGeom prst="rect">
            <a:avLst/>
          </a:prstGeom>
        </p:spPr>
        <p:txBody>
          <a:bodyPr wrap="square" lIns="0" tIns="0" rIns="0" bIns="0">
            <a:spAutoFit/>
          </a:bodyPr>
          <a:lstStyle>
            <a:lvl1pPr marL="347663" indent="-339725">
              <a:lnSpc>
                <a:spcPct val="100000"/>
              </a:lnSpc>
              <a:spcBef>
                <a:spcPts val="0"/>
              </a:spcBef>
              <a:buNone/>
              <a:tabLst/>
              <a:defRPr lang="en-US" sz="5400" b="1" i="0" baseline="0" smtClean="0">
                <a:solidFill>
                  <a:srgbClr val="005581"/>
                </a:solidFill>
                <a:latin typeface="Garamond" charset="0"/>
                <a:ea typeface="Garamond" charset="0"/>
                <a:cs typeface="Garamond" charset="0"/>
              </a:defRPr>
            </a:lvl1pPr>
            <a:lvl2pPr>
              <a:defRPr sz="1500">
                <a:solidFill>
                  <a:srgbClr val="0F7FC5"/>
                </a:solidFill>
              </a:defRPr>
            </a:lvl2pPr>
            <a:lvl3pPr>
              <a:defRPr sz="1350">
                <a:solidFill>
                  <a:srgbClr val="0F7FC5"/>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marL="347663" indent="-339725">
              <a:lnSpc>
                <a:spcPct val="100000"/>
              </a:lnSpc>
              <a:spcBef>
                <a:spcPts val="0"/>
              </a:spcBef>
            </a:pPr>
            <a:r>
              <a:rPr lang="en-US" sz="4200" dirty="0">
                <a:latin typeface="Georgia" charset="0"/>
                <a:ea typeface="Georgia" charset="0"/>
                <a:cs typeface="Georgia" charset="0"/>
              </a:rPr>
              <a:t>“Your quote here.”</a:t>
            </a:r>
          </a:p>
        </p:txBody>
      </p:sp>
      <p:sp>
        <p:nvSpPr>
          <p:cNvPr id="3" name="Text Placeholder 2"/>
          <p:cNvSpPr>
            <a:spLocks noGrp="1"/>
          </p:cNvSpPr>
          <p:nvPr>
            <p:ph type="body" sz="quarter" idx="14" hasCustomPrompt="1"/>
          </p:nvPr>
        </p:nvSpPr>
        <p:spPr>
          <a:xfrm>
            <a:off x="822960" y="3074988"/>
            <a:ext cx="5099050" cy="381721"/>
          </a:xfrm>
        </p:spPr>
        <p:txBody>
          <a:bodyPr>
            <a:normAutofit/>
          </a:bodyPr>
          <a:lstStyle>
            <a:lvl1pPr>
              <a:defRPr sz="1400" b="0">
                <a:solidFill>
                  <a:srgbClr val="005581"/>
                </a:solidFill>
              </a:defRPr>
            </a:lvl1pPr>
          </a:lstStyle>
          <a:p>
            <a:pPr lvl="0"/>
            <a:r>
              <a:rPr lang="en-US" dirty="0"/>
              <a:t>– Signature</a:t>
            </a:r>
          </a:p>
        </p:txBody>
      </p:sp>
      <p:cxnSp>
        <p:nvCxnSpPr>
          <p:cNvPr id="5" name="Straight Connector 4"/>
          <p:cNvCxnSpPr/>
          <p:nvPr userDrawn="1"/>
        </p:nvCxnSpPr>
        <p:spPr>
          <a:xfrm>
            <a:off x="454958" y="640080"/>
            <a:ext cx="459442" cy="0"/>
          </a:xfrm>
          <a:prstGeom prst="line">
            <a:avLst/>
          </a:prstGeom>
          <a:ln w="25400">
            <a:solidFill>
              <a:srgbClr val="00558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91023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 userDrawn="1">
          <p15:clr>
            <a:srgbClr val="FBAE40"/>
          </p15:clr>
        </p15:guide>
        <p15:guide id="2" orient="horz" pos="1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7BAD1-57A0-9A42-9C96-5A0AF43B365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9"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sp>
        <p:nvSpPr>
          <p:cNvPr id="6" name="Text Placeholder 5"/>
          <p:cNvSpPr>
            <a:spLocks noGrp="1"/>
          </p:cNvSpPr>
          <p:nvPr>
            <p:ph type="body" sz="quarter" idx="10" hasCustomPrompt="1"/>
          </p:nvPr>
        </p:nvSpPr>
        <p:spPr>
          <a:xfrm>
            <a:off x="457200" y="1371601"/>
            <a:ext cx="5486400" cy="2743200"/>
          </a:xfrm>
        </p:spPr>
        <p:txBody>
          <a:bodyPr>
            <a:noAutofit/>
          </a:bodyPr>
          <a:lstStyle>
            <a:lvl1pPr>
              <a:lnSpc>
                <a:spcPct val="100000"/>
              </a:lnSpc>
              <a:spcBef>
                <a:spcPts val="800"/>
              </a:spcBef>
              <a:spcAft>
                <a:spcPts val="400"/>
              </a:spcAft>
              <a:defRPr sz="1400">
                <a:solidFill>
                  <a:srgbClr val="005581"/>
                </a:solidFill>
              </a:defRPr>
            </a:lvl1pPr>
            <a:lvl2pPr>
              <a:lnSpc>
                <a:spcPct val="100000"/>
              </a:lnSpc>
              <a:spcBef>
                <a:spcPts val="336"/>
              </a:spcBef>
              <a:spcAft>
                <a:spcPts val="0"/>
              </a:spcAft>
              <a:defRPr sz="1400">
                <a:solidFill>
                  <a:srgbClr val="757677"/>
                </a:solidFill>
              </a:defRPr>
            </a:lvl2pPr>
            <a:lvl3pPr>
              <a:lnSpc>
                <a:spcPct val="100000"/>
              </a:lnSpc>
              <a:spcBef>
                <a:spcPts val="336"/>
              </a:spcBef>
              <a:defRPr sz="1400">
                <a:solidFill>
                  <a:srgbClr val="757677"/>
                </a:solidFill>
              </a:defRPr>
            </a:lvl3pPr>
          </a:lstStyle>
          <a:p>
            <a:pPr lvl="0"/>
            <a:r>
              <a:rPr lang="en-US" dirty="0"/>
              <a:t>SUBHEAD</a:t>
            </a:r>
          </a:p>
          <a:p>
            <a:pPr lvl="1"/>
            <a:r>
              <a:rPr lang="en-US" dirty="0"/>
              <a:t>Body copy body copy body copy</a:t>
            </a:r>
          </a:p>
          <a:p>
            <a:pPr lvl="1"/>
            <a:endParaRPr lang="en-US" dirty="0"/>
          </a:p>
          <a:p>
            <a:pPr lvl="0"/>
            <a:r>
              <a:rPr lang="en-US" dirty="0"/>
              <a:t>SUBHEAD</a:t>
            </a:r>
          </a:p>
          <a:p>
            <a:pPr lvl="1"/>
            <a:r>
              <a:rPr lang="en-US" dirty="0"/>
              <a:t>Body copy body copy body copy</a:t>
            </a:r>
          </a:p>
          <a:p>
            <a:pPr lvl="1"/>
            <a:endParaRPr lang="en-US" dirty="0"/>
          </a:p>
          <a:p>
            <a:pPr lvl="0"/>
            <a:r>
              <a:rPr lang="en-US" dirty="0"/>
              <a:t>SUBHEAD</a:t>
            </a:r>
          </a:p>
          <a:p>
            <a:pPr lvl="2"/>
            <a:r>
              <a:rPr lang="en-US" dirty="0"/>
              <a:t>Bullet</a:t>
            </a:r>
          </a:p>
          <a:p>
            <a:pPr lvl="2"/>
            <a:r>
              <a:rPr lang="en-US" dirty="0"/>
              <a:t>Bullet</a:t>
            </a:r>
          </a:p>
        </p:txBody>
      </p:sp>
      <p:cxnSp>
        <p:nvCxnSpPr>
          <p:cNvPr id="8" name="Straight Connector 7"/>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39C42DC2-5281-1C42-B63D-6D902E6069BB}"/>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5824749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2 Columns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D59EA-A662-064E-9B01-BD521AD7B31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3" name="Text Placeholder 2"/>
          <p:cNvSpPr>
            <a:spLocks noGrp="1"/>
          </p:cNvSpPr>
          <p:nvPr>
            <p:ph type="body" sz="quarter" idx="11" hasCustomPrompt="1"/>
          </p:nvPr>
        </p:nvSpPr>
        <p:spPr>
          <a:xfrm>
            <a:off x="457200" y="1371601"/>
            <a:ext cx="3990109" cy="2743200"/>
          </a:xfrm>
        </p:spPr>
        <p:txBody>
          <a:bodyPr>
            <a:normAutofit/>
          </a:bodyPr>
          <a:lstStyle>
            <a:lvl1pPr>
              <a:defRPr sz="1400">
                <a:solidFill>
                  <a:srgbClr val="005581"/>
                </a:solidFill>
              </a:defRPr>
            </a:lvl1pPr>
            <a:lvl2pPr>
              <a:defRPr sz="1400" baseline="0">
                <a:solidFill>
                  <a:srgbClr val="757677"/>
                </a:solidFill>
              </a:defRPr>
            </a:lvl2pPr>
            <a:lvl3pPr>
              <a:defRPr sz="1400">
                <a:solidFill>
                  <a:srgbClr val="757677"/>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SUBHEAD</a:t>
            </a:r>
          </a:p>
          <a:p>
            <a:pPr lvl="1"/>
            <a:r>
              <a:rPr lang="en-US" dirty="0"/>
              <a:t>Body copy body copy body copy</a:t>
            </a:r>
          </a:p>
          <a:p>
            <a:pPr lvl="1"/>
            <a:endParaRPr lang="en-US" dirty="0"/>
          </a:p>
          <a:p>
            <a:pPr lvl="0"/>
            <a:r>
              <a:rPr lang="en-US" dirty="0"/>
              <a:t>SUBHEAD</a:t>
            </a:r>
          </a:p>
          <a:p>
            <a:pPr lvl="1"/>
            <a:r>
              <a:rPr lang="en-US" dirty="0"/>
              <a:t>Body copy body copy body copy</a:t>
            </a:r>
          </a:p>
          <a:p>
            <a:pPr lvl="1"/>
            <a:endParaRPr lang="en-US" dirty="0"/>
          </a:p>
          <a:p>
            <a:pPr lvl="0"/>
            <a:r>
              <a:rPr lang="en-US" dirty="0"/>
              <a:t>SUBHEAD</a:t>
            </a:r>
          </a:p>
          <a:p>
            <a:pPr lvl="2"/>
            <a:r>
              <a:rPr lang="en-US" dirty="0"/>
              <a:t>Bullet</a:t>
            </a:r>
          </a:p>
          <a:p>
            <a:pPr lvl="2"/>
            <a:r>
              <a:rPr lang="en-US" dirty="0"/>
              <a:t>Bullet</a:t>
            </a:r>
          </a:p>
        </p:txBody>
      </p:sp>
      <p:sp>
        <p:nvSpPr>
          <p:cNvPr id="8" name="Text Placeholder 2"/>
          <p:cNvSpPr>
            <a:spLocks noGrp="1"/>
          </p:cNvSpPr>
          <p:nvPr>
            <p:ph type="body" sz="quarter" idx="12" hasCustomPrompt="1"/>
          </p:nvPr>
        </p:nvSpPr>
        <p:spPr>
          <a:xfrm>
            <a:off x="4696691" y="1371601"/>
            <a:ext cx="3990109" cy="2743200"/>
          </a:xfrm>
        </p:spPr>
        <p:txBody>
          <a:bodyPr>
            <a:normAutofit/>
          </a:bodyPr>
          <a:lstStyle>
            <a:lvl1pPr>
              <a:defRPr sz="1400">
                <a:solidFill>
                  <a:srgbClr val="005581"/>
                </a:solidFill>
              </a:defRPr>
            </a:lvl1pPr>
            <a:lvl2pPr>
              <a:defRPr sz="1400" baseline="0">
                <a:solidFill>
                  <a:srgbClr val="757677"/>
                </a:solidFill>
              </a:defRPr>
            </a:lvl2pPr>
            <a:lvl3pPr>
              <a:defRPr sz="1400">
                <a:solidFill>
                  <a:srgbClr val="757677"/>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SUBHEAD</a:t>
            </a:r>
          </a:p>
          <a:p>
            <a:pPr lvl="1"/>
            <a:r>
              <a:rPr lang="en-US" dirty="0"/>
              <a:t>Body copy body copy body copy</a:t>
            </a:r>
          </a:p>
          <a:p>
            <a:pPr lvl="1"/>
            <a:endParaRPr lang="en-US" dirty="0"/>
          </a:p>
          <a:p>
            <a:pPr lvl="0"/>
            <a:r>
              <a:rPr lang="en-US" dirty="0"/>
              <a:t>SUBHEAD</a:t>
            </a:r>
          </a:p>
          <a:p>
            <a:pPr lvl="1"/>
            <a:r>
              <a:rPr lang="en-US" dirty="0"/>
              <a:t>Body copy body copy body copy</a:t>
            </a:r>
          </a:p>
          <a:p>
            <a:pPr lvl="1"/>
            <a:endParaRPr lang="en-US" dirty="0"/>
          </a:p>
          <a:p>
            <a:pPr lvl="0"/>
            <a:r>
              <a:rPr lang="en-US" dirty="0"/>
              <a:t>SUBHEAD</a:t>
            </a:r>
          </a:p>
          <a:p>
            <a:pPr lvl="2"/>
            <a:r>
              <a:rPr lang="en-US" dirty="0"/>
              <a:t>Bullet</a:t>
            </a:r>
          </a:p>
          <a:p>
            <a:pPr lvl="2"/>
            <a:r>
              <a:rPr lang="en-US" dirty="0"/>
              <a:t>Bullet</a:t>
            </a:r>
          </a:p>
        </p:txBody>
      </p:sp>
      <p:sp>
        <p:nvSpPr>
          <p:cNvPr id="6"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11" name="Straight Connector 10"/>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42B1A069-730B-2742-94B5-8A0D7D814458}"/>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17946500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tex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05EE1A-1F13-7D40-8652-A1F53A938B8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17" name="Content Placeholder 5"/>
          <p:cNvSpPr>
            <a:spLocks noGrp="1"/>
          </p:cNvSpPr>
          <p:nvPr>
            <p:ph sz="quarter" idx="13" hasCustomPrompt="1"/>
          </p:nvPr>
        </p:nvSpPr>
        <p:spPr>
          <a:xfrm>
            <a:off x="454881" y="1371600"/>
            <a:ext cx="2560320" cy="2808487"/>
          </a:xfrm>
          <a:prstGeom prst="rect">
            <a:avLst/>
          </a:prstGeom>
        </p:spPr>
        <p:txBody>
          <a:bodyPr lIns="0" tIns="0" rIns="0" bIns="0">
            <a:noAutofit/>
          </a:bodyPr>
          <a:lstStyle>
            <a:lvl1pPr marL="0" indent="0">
              <a:buNone/>
              <a:defRPr sz="1400" baseline="0">
                <a:solidFill>
                  <a:srgbClr val="005581"/>
                </a:solidFill>
                <a:latin typeface="Arial"/>
                <a:cs typeface="Arial"/>
              </a:defRPr>
            </a:lvl1pPr>
            <a:lvl2pPr>
              <a:defRPr sz="1400" baseline="0">
                <a:solidFill>
                  <a:srgbClr val="757677"/>
                </a:solidFill>
              </a:defRPr>
            </a:lvl2pPr>
            <a:lvl3pPr>
              <a:defRPr sz="1350">
                <a:solidFill>
                  <a:srgbClr val="0F7FC5"/>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lvl="0"/>
            <a:r>
              <a:rPr lang="en-US" dirty="0"/>
              <a:t>SUBHEAD</a:t>
            </a:r>
          </a:p>
          <a:p>
            <a:pPr lvl="1"/>
            <a:r>
              <a:rPr lang="en-US" dirty="0"/>
              <a:t>Body copy body copy body copy body copy body copy</a:t>
            </a:r>
          </a:p>
        </p:txBody>
      </p:sp>
      <p:sp>
        <p:nvSpPr>
          <p:cNvPr id="28" name="Content Placeholder 5"/>
          <p:cNvSpPr>
            <a:spLocks noGrp="1"/>
          </p:cNvSpPr>
          <p:nvPr>
            <p:ph sz="quarter" idx="19" hasCustomPrompt="1"/>
          </p:nvPr>
        </p:nvSpPr>
        <p:spPr>
          <a:xfrm>
            <a:off x="3290681" y="1371600"/>
            <a:ext cx="2560320" cy="2808487"/>
          </a:xfrm>
          <a:prstGeom prst="rect">
            <a:avLst/>
          </a:prstGeom>
        </p:spPr>
        <p:txBody>
          <a:bodyPr lIns="0" tIns="0" rIns="0" bIns="0">
            <a:noAutofit/>
          </a:bodyPr>
          <a:lstStyle>
            <a:lvl1pPr marL="0" indent="0">
              <a:buNone/>
              <a:defRPr sz="1400">
                <a:solidFill>
                  <a:srgbClr val="005581"/>
                </a:solidFill>
                <a:latin typeface="Arial"/>
                <a:cs typeface="Arial"/>
              </a:defRPr>
            </a:lvl1pPr>
            <a:lvl2pPr>
              <a:defRPr sz="1400">
                <a:solidFill>
                  <a:srgbClr val="757677"/>
                </a:solidFill>
              </a:defRPr>
            </a:lvl2pPr>
            <a:lvl3pPr>
              <a:defRPr sz="1350">
                <a:solidFill>
                  <a:srgbClr val="0F7FC5"/>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lvl="0"/>
            <a:r>
              <a:rPr lang="en-US" dirty="0"/>
              <a:t>SUBHEAD</a:t>
            </a:r>
          </a:p>
          <a:p>
            <a:pPr lvl="1"/>
            <a:r>
              <a:rPr lang="en-US" dirty="0"/>
              <a:t>Body copy body copy body copy body copy body copy</a:t>
            </a:r>
          </a:p>
        </p:txBody>
      </p:sp>
      <p:sp>
        <p:nvSpPr>
          <p:cNvPr id="29" name="Content Placeholder 5"/>
          <p:cNvSpPr>
            <a:spLocks noGrp="1"/>
          </p:cNvSpPr>
          <p:nvPr>
            <p:ph sz="quarter" idx="20" hasCustomPrompt="1"/>
          </p:nvPr>
        </p:nvSpPr>
        <p:spPr>
          <a:xfrm>
            <a:off x="6126480" y="1371600"/>
            <a:ext cx="2560320" cy="2808487"/>
          </a:xfrm>
          <a:prstGeom prst="rect">
            <a:avLst/>
          </a:prstGeom>
        </p:spPr>
        <p:txBody>
          <a:bodyPr lIns="0" tIns="0" rIns="0" bIns="0">
            <a:no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400" b="1" i="0">
                <a:solidFill>
                  <a:srgbClr val="005581"/>
                </a:solidFill>
                <a:latin typeface="Arial"/>
                <a:cs typeface="Arial"/>
              </a:defRPr>
            </a:lvl1pPr>
            <a:lvl2pPr>
              <a:defRPr sz="1500">
                <a:solidFill>
                  <a:schemeClr val="bg2">
                    <a:lumMod val="50000"/>
                  </a:schemeClr>
                </a:solidFill>
              </a:defRPr>
            </a:lvl2pPr>
            <a:lvl3pPr>
              <a:defRPr sz="1400">
                <a:solidFill>
                  <a:srgbClr val="757677"/>
                </a:solidFill>
              </a:defRPr>
            </a:lvl3pPr>
            <a:lvl4pPr>
              <a:defRPr sz="1200">
                <a:solidFill>
                  <a:srgbClr val="0F7FC5"/>
                </a:solidFill>
              </a:defRPr>
            </a:lvl4pPr>
            <a:lvl5pPr>
              <a:defRPr sz="1200">
                <a:solidFill>
                  <a:srgbClr val="0F7FC5"/>
                </a:solidFill>
              </a:defRPr>
            </a:lvl5pPr>
            <a:lvl6pPr>
              <a:defRPr sz="1200"/>
            </a:lvl6pPr>
            <a:lvl7pPr>
              <a:defRPr sz="1200"/>
            </a:lvl7pPr>
            <a:lvl8pPr>
              <a:defRPr sz="1200"/>
            </a:lvl8pPr>
            <a:lvl9pPr>
              <a:defRPr sz="1200"/>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t>SUBHEAD</a:t>
            </a:r>
          </a:p>
          <a:p>
            <a:pPr lvl="2"/>
            <a:r>
              <a:rPr lang="en-US" dirty="0"/>
              <a:t>Bullet</a:t>
            </a:r>
          </a:p>
          <a:p>
            <a:pPr lvl="2"/>
            <a:r>
              <a:rPr lang="en-US" dirty="0"/>
              <a:t>Bullet</a:t>
            </a:r>
          </a:p>
        </p:txBody>
      </p:sp>
      <p:sp>
        <p:nvSpPr>
          <p:cNvPr id="7"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11" name="Straight Connector 10"/>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6DF09438-7AA2-1642-915D-F526283276A1}"/>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58293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char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1074D0-EFBF-954E-856E-D8DF7B7B2E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10" name="Chart Placeholder 12"/>
          <p:cNvSpPr>
            <a:spLocks noGrp="1"/>
          </p:cNvSpPr>
          <p:nvPr>
            <p:ph type="chart" sz="quarter" idx="18"/>
          </p:nvPr>
        </p:nvSpPr>
        <p:spPr>
          <a:xfrm>
            <a:off x="3238719" y="1372914"/>
            <a:ext cx="5448080" cy="2819701"/>
          </a:xfrm>
          <a:prstGeom prst="rect">
            <a:avLst/>
          </a:prstGeom>
        </p:spPr>
        <p:txBody>
          <a:bodyPr lIns="0" tIns="0" rIns="0" bIns="0">
            <a:normAutofit/>
          </a:bodyPr>
          <a:lstStyle>
            <a:lvl1pPr marL="0" indent="0">
              <a:buNone/>
              <a:defRPr sz="1400">
                <a:solidFill>
                  <a:schemeClr val="bg2">
                    <a:lumMod val="50000"/>
                  </a:schemeClr>
                </a:solidFill>
              </a:defRPr>
            </a:lvl1pPr>
          </a:lstStyle>
          <a:p>
            <a:endParaRPr lang="en-US" dirty="0"/>
          </a:p>
        </p:txBody>
      </p:sp>
      <p:sp>
        <p:nvSpPr>
          <p:cNvPr id="6"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sp>
        <p:nvSpPr>
          <p:cNvPr id="11" name="Text Placeholder 2"/>
          <p:cNvSpPr>
            <a:spLocks noGrp="1"/>
          </p:cNvSpPr>
          <p:nvPr>
            <p:ph type="body" sz="quarter" idx="14" hasCustomPrompt="1"/>
          </p:nvPr>
        </p:nvSpPr>
        <p:spPr>
          <a:xfrm>
            <a:off x="455613" y="1371600"/>
            <a:ext cx="2560320" cy="2832384"/>
          </a:xfrm>
        </p:spPr>
        <p:txBody>
          <a:bodyPr rIns="0" bIns="0">
            <a:normAutofit/>
          </a:bodyPr>
          <a:lstStyle>
            <a:lvl1pPr>
              <a:defRPr sz="1400" b="1" i="0" baseline="0">
                <a:solidFill>
                  <a:srgbClr val="005581"/>
                </a:solidFill>
                <a:latin typeface="Arial" charset="0"/>
                <a:ea typeface="Arial" charset="0"/>
                <a:cs typeface="Arial" charset="0"/>
              </a:defRPr>
            </a:lvl1pPr>
            <a:lvl2pPr marL="0" indent="0">
              <a:buNone/>
              <a:defRPr sz="1400">
                <a:solidFill>
                  <a:srgbClr val="757677"/>
                </a:solidFill>
                <a:latin typeface="Arial" charset="0"/>
                <a:ea typeface="Arial" charset="0"/>
                <a:cs typeface="Arial" charset="0"/>
              </a:defRPr>
            </a:lvl2pPr>
          </a:lstStyle>
          <a:p>
            <a:pPr lvl="0"/>
            <a:r>
              <a:rPr lang="en-US" dirty="0"/>
              <a:t>SUBHEAD</a:t>
            </a:r>
          </a:p>
          <a:p>
            <a:pPr lvl="1"/>
            <a:r>
              <a:rPr lang="en-US" dirty="0"/>
              <a:t>Body copy body copy body copy body copy body copy</a:t>
            </a:r>
          </a:p>
          <a:p>
            <a:pPr lvl="1"/>
            <a:endParaRPr lang="en-US" dirty="0"/>
          </a:p>
          <a:p>
            <a:pPr lvl="0"/>
            <a:r>
              <a:rPr lang="en-US" dirty="0"/>
              <a:t>SUBHEAD</a:t>
            </a:r>
          </a:p>
          <a:p>
            <a:pPr lvl="1"/>
            <a:r>
              <a:rPr lang="en-US" dirty="0"/>
              <a:t>Body copy body copy body copy body copy body copy</a:t>
            </a:r>
          </a:p>
        </p:txBody>
      </p:sp>
      <p:cxnSp>
        <p:nvCxnSpPr>
          <p:cNvPr id="12" name="Straight Connector 11"/>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EC0304EE-FE5A-4F4E-9D6C-D05DE3651D14}"/>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14693963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harts">
    <p:bg>
      <p:bgPr>
        <a:solidFill>
          <a:schemeClr val="bg1"/>
        </a:solidFill>
        <a:effectLst/>
      </p:bgPr>
    </p:bg>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951"/>
            <a:ext cx="9144000" cy="5143500"/>
          </a:xfrm>
          <a:prstGeom prst="rect">
            <a:avLst/>
          </a:prstGeom>
        </p:spPr>
      </p:pic>
      <p:sp>
        <p:nvSpPr>
          <p:cNvPr id="10" name="Chart Placeholder 12"/>
          <p:cNvSpPr>
            <a:spLocks noGrp="1"/>
          </p:cNvSpPr>
          <p:nvPr>
            <p:ph type="chart" sz="quarter" idx="18"/>
          </p:nvPr>
        </p:nvSpPr>
        <p:spPr>
          <a:xfrm>
            <a:off x="457200" y="1372914"/>
            <a:ext cx="4020590" cy="2819701"/>
          </a:xfrm>
          <a:prstGeom prst="rect">
            <a:avLst/>
          </a:prstGeom>
        </p:spPr>
        <p:txBody>
          <a:bodyPr lIns="0" tIns="0" rIns="0" bIns="0">
            <a:normAutofit/>
          </a:bodyPr>
          <a:lstStyle>
            <a:lvl1pPr marL="0" indent="0">
              <a:buNone/>
              <a:defRPr sz="1400">
                <a:solidFill>
                  <a:schemeClr val="bg2">
                    <a:lumMod val="50000"/>
                  </a:schemeClr>
                </a:solidFill>
              </a:defRPr>
            </a:lvl1pPr>
          </a:lstStyle>
          <a:p>
            <a:endParaRPr lang="en-US" dirty="0"/>
          </a:p>
        </p:txBody>
      </p:sp>
      <p:sp>
        <p:nvSpPr>
          <p:cNvPr id="16" name="Chart Placeholder 12"/>
          <p:cNvSpPr>
            <a:spLocks noGrp="1"/>
          </p:cNvSpPr>
          <p:nvPr>
            <p:ph type="chart" sz="quarter" idx="19"/>
          </p:nvPr>
        </p:nvSpPr>
        <p:spPr>
          <a:xfrm>
            <a:off x="4666758" y="1372914"/>
            <a:ext cx="4020042" cy="2819701"/>
          </a:xfrm>
          <a:prstGeom prst="rect">
            <a:avLst/>
          </a:prstGeom>
        </p:spPr>
        <p:txBody>
          <a:bodyPr lIns="0" tIns="0" rIns="0" bIns="0">
            <a:normAutofit/>
          </a:bodyPr>
          <a:lstStyle>
            <a:lvl1pPr marL="0" indent="0">
              <a:buNone/>
              <a:defRPr sz="1400">
                <a:solidFill>
                  <a:schemeClr val="bg2">
                    <a:lumMod val="50000"/>
                  </a:schemeClr>
                </a:solidFill>
              </a:defRPr>
            </a:lvl1pPr>
          </a:lstStyle>
          <a:p>
            <a:endParaRPr lang="en-US" dirty="0"/>
          </a:p>
        </p:txBody>
      </p:sp>
      <p:sp>
        <p:nvSpPr>
          <p:cNvPr id="6" name="Title Placeholder 1"/>
          <p:cNvSpPr>
            <a:spLocks noGrp="1"/>
          </p:cNvSpPr>
          <p:nvPr>
            <p:ph type="title" hasCustomPrompt="1"/>
          </p:nvPr>
        </p:nvSpPr>
        <p:spPr>
          <a:xfrm>
            <a:off x="457200" y="365760"/>
            <a:ext cx="8229600" cy="184666"/>
          </a:xfrm>
          <a:prstGeom prst="rect">
            <a:avLst/>
          </a:prstGeom>
        </p:spPr>
        <p:txBody>
          <a:bodyPr vert="horz"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8" name="Straight Connector 7"/>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E78D2B58-026D-B44D-973D-EFD095C4AA8B}"/>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1204294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phot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7B2C4E-4AAC-3F4E-B395-A3429EE98A8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sp>
        <p:nvSpPr>
          <p:cNvPr id="10" name="Text Placeholder 2"/>
          <p:cNvSpPr>
            <a:spLocks noGrp="1"/>
          </p:cNvSpPr>
          <p:nvPr>
            <p:ph type="body" sz="quarter" idx="14" hasCustomPrompt="1"/>
          </p:nvPr>
        </p:nvSpPr>
        <p:spPr>
          <a:xfrm>
            <a:off x="455612" y="1371600"/>
            <a:ext cx="3659187" cy="2832384"/>
          </a:xfrm>
        </p:spPr>
        <p:txBody>
          <a:bodyPr rIns="0" bIns="0">
            <a:normAutofit/>
          </a:bodyPr>
          <a:lstStyle>
            <a:lvl1pPr>
              <a:defRPr sz="1400" b="1" i="0" baseline="0">
                <a:solidFill>
                  <a:srgbClr val="005581"/>
                </a:solidFill>
                <a:latin typeface="Arial" charset="0"/>
                <a:ea typeface="Arial" charset="0"/>
                <a:cs typeface="Arial" charset="0"/>
              </a:defRPr>
            </a:lvl1pPr>
            <a:lvl2pPr marL="0" indent="0">
              <a:buNone/>
              <a:defRPr sz="1400">
                <a:solidFill>
                  <a:srgbClr val="757677"/>
                </a:solidFill>
                <a:latin typeface="Arial" charset="0"/>
                <a:ea typeface="Arial" charset="0"/>
                <a:cs typeface="Arial" charset="0"/>
              </a:defRPr>
            </a:lvl2pPr>
          </a:lstStyle>
          <a:p>
            <a:pPr lvl="0"/>
            <a:r>
              <a:rPr lang="en-US" dirty="0"/>
              <a:t>SUBHEAD</a:t>
            </a:r>
          </a:p>
          <a:p>
            <a:pPr lvl="1"/>
            <a:r>
              <a:rPr lang="en-US" dirty="0"/>
              <a:t>Body copy body copy body copy body copy body copy body copy body copy</a:t>
            </a:r>
          </a:p>
          <a:p>
            <a:pPr lvl="1"/>
            <a:endParaRPr lang="en-US" dirty="0"/>
          </a:p>
          <a:p>
            <a:pPr lvl="0"/>
            <a:r>
              <a:rPr lang="en-US" dirty="0"/>
              <a:t>SUBHEAD</a:t>
            </a:r>
          </a:p>
          <a:p>
            <a:pPr lvl="1"/>
            <a:r>
              <a:rPr lang="en-US" dirty="0"/>
              <a:t>Body copy body copy body copy body copy body copy body copy body copy</a:t>
            </a:r>
          </a:p>
        </p:txBody>
      </p:sp>
      <p:sp>
        <p:nvSpPr>
          <p:cNvPr id="3" name="Picture Placeholder 2"/>
          <p:cNvSpPr>
            <a:spLocks noGrp="1"/>
          </p:cNvSpPr>
          <p:nvPr>
            <p:ph type="pic" sz="quarter" idx="20"/>
          </p:nvPr>
        </p:nvSpPr>
        <p:spPr>
          <a:xfrm>
            <a:off x="4572000" y="0"/>
            <a:ext cx="4571999" cy="5143500"/>
          </a:xfrm>
        </p:spPr>
        <p:txBody>
          <a:bodyPr>
            <a:normAutofit/>
          </a:bodyPr>
          <a:lstStyle>
            <a:lvl1pPr>
              <a:defRPr sz="1400">
                <a:solidFill>
                  <a:schemeClr val="bg2"/>
                </a:solidFill>
              </a:defRPr>
            </a:lvl1pPr>
          </a:lstStyle>
          <a:p>
            <a:endParaRPr lang="en-US" dirty="0"/>
          </a:p>
        </p:txBody>
      </p:sp>
      <p:sp>
        <p:nvSpPr>
          <p:cNvPr id="6" name="Title Placeholder 1"/>
          <p:cNvSpPr>
            <a:spLocks noGrp="1"/>
          </p:cNvSpPr>
          <p:nvPr>
            <p:ph type="title" hasCustomPrompt="1"/>
          </p:nvPr>
        </p:nvSpPr>
        <p:spPr>
          <a:xfrm>
            <a:off x="457200" y="365760"/>
            <a:ext cx="3657599" cy="184666"/>
          </a:xfrm>
          <a:prstGeom prst="rect">
            <a:avLst/>
          </a:prstGeom>
        </p:spPr>
        <p:txBody>
          <a:bodyPr vert="horz" wrap="square" lIns="0" tIns="0" rIns="0" bIns="0" rtlCol="0" anchor="t" anchorCtr="0">
            <a:spAutoFit/>
          </a:bodyPr>
          <a:lstStyle>
            <a:lvl1pPr>
              <a:defRPr sz="1200" b="1" i="0">
                <a:solidFill>
                  <a:srgbClr val="757677"/>
                </a:solidFill>
                <a:latin typeface="Arial" charset="0"/>
                <a:ea typeface="Arial" charset="0"/>
                <a:cs typeface="Arial" charset="0"/>
              </a:defRPr>
            </a:lvl1pPr>
          </a:lstStyle>
          <a:p>
            <a:r>
              <a:rPr lang="en-US" dirty="0"/>
              <a:t>Section</a:t>
            </a:r>
          </a:p>
        </p:txBody>
      </p:sp>
      <p:cxnSp>
        <p:nvCxnSpPr>
          <p:cNvPr id="11" name="Straight Connector 10"/>
          <p:cNvCxnSpPr/>
          <p:nvPr userDrawn="1"/>
        </p:nvCxnSpPr>
        <p:spPr>
          <a:xfrm>
            <a:off x="454958" y="640080"/>
            <a:ext cx="459442" cy="0"/>
          </a:xfrm>
          <a:prstGeom prst="line">
            <a:avLst/>
          </a:prstGeom>
          <a:ln w="25400">
            <a:solidFill>
              <a:srgbClr val="757677"/>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B5E4DD5-1F3E-134F-93C1-7DB831212E15}"/>
              </a:ext>
            </a:extLst>
          </p:cNvPr>
          <p:cNvPicPr>
            <a:picLocks noChangeAspect="1"/>
          </p:cNvPicPr>
          <p:nvPr userDrawn="1"/>
        </p:nvPicPr>
        <p:blipFill>
          <a:blip r:embed="rId3"/>
          <a:srcRect/>
          <a:stretch/>
        </p:blipFill>
        <p:spPr>
          <a:xfrm>
            <a:off x="457491" y="4489704"/>
            <a:ext cx="736600" cy="365760"/>
          </a:xfrm>
          <a:prstGeom prst="rect">
            <a:avLst/>
          </a:prstGeom>
        </p:spPr>
      </p:pic>
    </p:spTree>
    <p:extLst>
      <p:ext uri="{BB962C8B-B14F-4D97-AF65-F5344CB8AC3E}">
        <p14:creationId xmlns:p14="http://schemas.microsoft.com/office/powerpoint/2010/main" val="35886327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65760"/>
            <a:ext cx="8229600" cy="553998"/>
          </a:xfrm>
          <a:prstGeom prst="rect">
            <a:avLst/>
          </a:prstGeom>
        </p:spPr>
        <p:txBody>
          <a:bodyPr vert="horz" lIns="0" tIns="0" rIns="0" bIns="0" rtlCol="0" anchor="t" anchorCtr="0">
            <a:spAutoFit/>
          </a:bodyPr>
          <a:lstStyle/>
          <a:p>
            <a:r>
              <a:rPr lang="en-US" dirty="0"/>
              <a:t>Click to edit Master title style</a:t>
            </a:r>
          </a:p>
        </p:txBody>
      </p:sp>
      <p:sp>
        <p:nvSpPr>
          <p:cNvPr id="8" name="Text Placeholder 2"/>
          <p:cNvSpPr>
            <a:spLocks noGrp="1"/>
          </p:cNvSpPr>
          <p:nvPr>
            <p:ph type="body" idx="1"/>
          </p:nvPr>
        </p:nvSpPr>
        <p:spPr>
          <a:xfrm>
            <a:off x="457200" y="1371600"/>
            <a:ext cx="8229600" cy="2715898"/>
          </a:xfrm>
          <a:prstGeom prst="rect">
            <a:avLst/>
          </a:prstGeom>
        </p:spPr>
        <p:txBody>
          <a:bodyPr vert="horz" lIns="0" tIns="0" rIns="0" bIns="0" rtlCol="0">
            <a:normAutofit/>
          </a:bodyPr>
          <a:lstStyle/>
          <a:p>
            <a:pPr lvl="0"/>
            <a:r>
              <a:rPr lang="en-US" dirty="0"/>
              <a:t>SUBHEAD</a:t>
            </a:r>
          </a:p>
          <a:p>
            <a:pPr lvl="1"/>
            <a:r>
              <a:rPr lang="en-US" dirty="0"/>
              <a:t>Body copy</a:t>
            </a:r>
          </a:p>
          <a:p>
            <a:pPr lvl="2"/>
            <a:r>
              <a:rPr lang="en-US" dirty="0"/>
              <a:t>Second level</a:t>
            </a:r>
          </a:p>
          <a:p>
            <a:pPr lvl="3"/>
            <a:r>
              <a:rPr lang="en-US" dirty="0"/>
              <a:t>Third level</a:t>
            </a:r>
          </a:p>
        </p:txBody>
      </p:sp>
    </p:spTree>
  </p:cSld>
  <p:clrMap bg1="dk1" tx1="lt1" bg2="dk2" tx2="lt2" accent1="accent1" accent2="accent2" accent3="accent3" accent4="accent4" accent5="accent5" accent6="accent6" hlink="hlink" folHlink="folHlink"/>
  <p:sldLayoutIdLst>
    <p:sldLayoutId id="2147483649" r:id="rId1"/>
    <p:sldLayoutId id="2147483654" r:id="rId2"/>
    <p:sldLayoutId id="2147483669" r:id="rId3"/>
    <p:sldLayoutId id="2147483670" r:id="rId4"/>
    <p:sldLayoutId id="2147483680" r:id="rId5"/>
    <p:sldLayoutId id="2147483671" r:id="rId6"/>
    <p:sldLayoutId id="2147483681" r:id="rId7"/>
    <p:sldLayoutId id="2147483682" r:id="rId8"/>
    <p:sldLayoutId id="2147483674" r:id="rId9"/>
    <p:sldLayoutId id="2147483664" r:id="rId10"/>
  </p:sldLayoutIdLst>
  <p:hf hdr="0" ftr="0"/>
  <p:txStyles>
    <p:titleStyle>
      <a:lvl1pPr algn="l" defTabSz="342900" rtl="0" eaLnBrk="1" latinLnBrk="0" hangingPunct="1">
        <a:spcBef>
          <a:spcPct val="0"/>
        </a:spcBef>
        <a:buNone/>
        <a:defRPr sz="3600" b="1" i="0" kern="1200">
          <a:solidFill>
            <a:srgbClr val="005581"/>
          </a:solidFill>
          <a:latin typeface="Arial" charset="0"/>
          <a:ea typeface="Arial" charset="0"/>
          <a:cs typeface="Arial" charset="0"/>
        </a:defRPr>
      </a:lvl1pPr>
    </p:titleStyle>
    <p:bodyStyle>
      <a:lvl1pPr marL="0" indent="0" algn="l" defTabSz="342900" rtl="0" eaLnBrk="1" latinLnBrk="0" hangingPunct="1">
        <a:spcBef>
          <a:spcPts val="800"/>
        </a:spcBef>
        <a:spcAft>
          <a:spcPts val="400"/>
        </a:spcAft>
        <a:buFont typeface="Arial"/>
        <a:buNone/>
        <a:defRPr sz="1400" b="1" i="0" kern="1200">
          <a:solidFill>
            <a:srgbClr val="005581"/>
          </a:solidFill>
          <a:latin typeface="Arial" charset="0"/>
          <a:ea typeface="Arial" charset="0"/>
          <a:cs typeface="Arial" charset="0"/>
        </a:defRPr>
      </a:lvl1pPr>
      <a:lvl2pPr marL="0" indent="0" algn="l" defTabSz="342900" rtl="0" eaLnBrk="1" latinLnBrk="0" hangingPunct="1">
        <a:spcBef>
          <a:spcPct val="20000"/>
        </a:spcBef>
        <a:buFontTx/>
        <a:buNone/>
        <a:tabLst/>
        <a:defRPr sz="1400" b="0" i="0" kern="1200">
          <a:solidFill>
            <a:srgbClr val="757677"/>
          </a:solidFill>
          <a:latin typeface="Arial" charset="0"/>
          <a:ea typeface="Arial" charset="0"/>
          <a:cs typeface="Arial" charset="0"/>
        </a:defRPr>
      </a:lvl2pPr>
      <a:lvl3pPr marL="457200" indent="-228600" algn="l" defTabSz="342900" rtl="0" eaLnBrk="1" latinLnBrk="0" hangingPunct="1">
        <a:spcBef>
          <a:spcPct val="20000"/>
        </a:spcBef>
        <a:buClrTx/>
        <a:buSzPct val="100000"/>
        <a:buFont typeface="Arial" charset="0"/>
        <a:buChar char="•"/>
        <a:tabLst/>
        <a:defRPr sz="1400" b="0" i="0" kern="1200">
          <a:solidFill>
            <a:srgbClr val="757677"/>
          </a:solidFill>
          <a:latin typeface="Arial" charset="0"/>
          <a:ea typeface="Arial" charset="0"/>
          <a:cs typeface="Arial" charset="0"/>
        </a:defRPr>
      </a:lvl3pPr>
      <a:lvl4pPr marL="685800" indent="-228600" algn="l" defTabSz="342900" rtl="0" eaLnBrk="1" latinLnBrk="0" hangingPunct="1">
        <a:spcBef>
          <a:spcPct val="20000"/>
        </a:spcBef>
        <a:buSzPct val="85000"/>
        <a:buFont typeface="Courier New" panose="02070309020205020404" pitchFamily="49" charset="0"/>
        <a:buChar char="o"/>
        <a:tabLst/>
        <a:defRPr sz="1400" b="0" i="0" kern="1200">
          <a:solidFill>
            <a:srgbClr val="757677"/>
          </a:solidFill>
          <a:latin typeface="Arial"/>
          <a:ea typeface="+mn-ea"/>
          <a:cs typeface="Arial"/>
        </a:defRPr>
      </a:lvl4pPr>
      <a:lvl5pPr marL="1543050" indent="-171450" algn="l" defTabSz="342900" rtl="0" eaLnBrk="1" latinLnBrk="0" hangingPunct="1">
        <a:spcBef>
          <a:spcPct val="20000"/>
        </a:spcBef>
        <a:buFont typeface="Arial"/>
        <a:buChar char="»"/>
        <a:defRPr sz="1500" b="0" i="0" kern="1200">
          <a:solidFill>
            <a:srgbClr val="666666"/>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288" userDrawn="1">
          <p15:clr>
            <a:srgbClr val="F26B43"/>
          </p15:clr>
        </p15:guide>
        <p15:guide id="3" pos="5472"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spwebserv.ucop.edu/LocationUsers/LOCplayer/index.html?Guid=41f8f546-d341-414f-89a6-95847e73da5f" TargetMode="External"/><Relationship Id="rId3" Type="http://schemas.openxmlformats.org/officeDocument/2006/relationships/image" Target="../media/image9.png"/><Relationship Id="rId7" Type="http://schemas.openxmlformats.org/officeDocument/2006/relationships/hyperlink" Target="https://spwebserv.ucop.edu/LocationUsers/LOCplayer/index.html?Guid=ada2fd4d-5e94-4cb5-bb01-42929a88dc8b"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spwebserv.ucop.edu/SelfServiceUsers/PORplayer/index.html?Guid=c033f5a0-0c66-4834-bb8a-99bd0a03c787" TargetMode="External"/><Relationship Id="rId5" Type="http://schemas.openxmlformats.org/officeDocument/2006/relationships/hyperlink" Target="https://spwebserv.ucop.edu/SelfServiceUsers/PORplayer/index.html?Guid=6a5e0722-d736-4c3d-9506-a196c25edd8f" TargetMode="External"/><Relationship Id="rId10" Type="http://schemas.openxmlformats.org/officeDocument/2006/relationships/hyperlink" Target="https://spwebserv.ucop.edu/LocationUsers/LOCplayer/index.html?Guid=16a1d149-e1c3-4939-95ee-f2b1374a0bc6" TargetMode="External"/><Relationship Id="rId4" Type="http://schemas.openxmlformats.org/officeDocument/2006/relationships/hyperlink" Target="https://spwebserv.ucop.edu/SelfServiceUsers/PORplayer/index.html?Guid=9ec59821-ed1f-4c04-a3ae-033e1b33f551" TargetMode="External"/><Relationship Id="rId9" Type="http://schemas.openxmlformats.org/officeDocument/2006/relationships/hyperlink" Target="https://spwebserv.ucop.edu/LocationUsers/LOCplayer/index.html?Guid=f3eb2d1c-a164-44e0-bba1-873a9fadffc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cop.zoom.us/meeting/register/tJUudeCrpjoqG9LVPI_QH7sO5GYVXZknMFJ9"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mailto:ExpandedSickLeave@ucop.edu" TargetMode="External"/><Relationship Id="rId5" Type="http://schemas.openxmlformats.org/officeDocument/2006/relationships/hyperlink" Target="https://ucop.zoom.us/meeting/register/tJMuf-urqDIjGNXo0ayKASYOuhmZ5t2DBZkT" TargetMode="External"/><Relationship Id="rId4" Type="http://schemas.openxmlformats.org/officeDocument/2006/relationships/hyperlink" Target="https://ucop.zoom.us/meeting/register/tJMldO-orT4rGNygRpwMMd3Oob5DZw-maWQ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cop.edu/human-resources/_files/ppsm-2.210_effective_1-1-25.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ucop.edu/academic-personnel-programs/_files/apm/apm-710-issuance/apm-710-effective-01-01-2025.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cop.box.com/s/a6eeqyqzgo5dd55teso98frwe845lllb"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ExpandedSickLeave@ucop.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58" y="1042131"/>
            <a:ext cx="7960759" cy="1021338"/>
          </a:xfrm>
        </p:spPr>
        <p:txBody>
          <a:bodyPr/>
          <a:lstStyle/>
          <a:p>
            <a:r>
              <a:rPr lang="en-US" dirty="0"/>
              <a:t>UC Expansion of Paid Sick Leave</a:t>
            </a:r>
            <a:br>
              <a:rPr lang="en-US" dirty="0"/>
            </a:br>
            <a:r>
              <a:rPr lang="en-US" sz="1800" dirty="0"/>
              <a:t>Training for Academic Personnel, Human Resources, and </a:t>
            </a:r>
            <a:r>
              <a:rPr lang="en-US" sz="1800" dirty="0" err="1"/>
              <a:t>UCPath</a:t>
            </a:r>
            <a:r>
              <a:rPr lang="en-US" sz="1800" dirty="0"/>
              <a:t> Staff</a:t>
            </a:r>
          </a:p>
        </p:txBody>
      </p:sp>
      <p:sp>
        <p:nvSpPr>
          <p:cNvPr id="3" name="Text Placeholder 2"/>
          <p:cNvSpPr>
            <a:spLocks noGrp="1"/>
          </p:cNvSpPr>
          <p:nvPr>
            <p:ph type="body" sz="quarter" idx="10"/>
          </p:nvPr>
        </p:nvSpPr>
        <p:spPr>
          <a:xfrm>
            <a:off x="454957" y="2379568"/>
            <a:ext cx="7159500" cy="1577437"/>
          </a:xfrm>
        </p:spPr>
        <p:txBody>
          <a:bodyPr/>
          <a:lstStyle/>
          <a:p>
            <a:pPr marL="457200" lvl="3" indent="0" fontAlgn="base">
              <a:buNone/>
            </a:pPr>
            <a:r>
              <a:rPr lang="en-US" sz="1600" b="0" dirty="0"/>
              <a:t>Systemwide Academic Personnel</a:t>
            </a:r>
          </a:p>
          <a:p>
            <a:pPr marL="457200" lvl="3" indent="0" fontAlgn="base">
              <a:buNone/>
            </a:pPr>
            <a:r>
              <a:rPr lang="en-US" sz="1600" dirty="0"/>
              <a:t>Systemwide HR Policy</a:t>
            </a:r>
          </a:p>
          <a:p>
            <a:pPr marL="457200" lvl="3" indent="0" fontAlgn="base">
              <a:buNone/>
            </a:pPr>
            <a:r>
              <a:rPr lang="en-US" sz="1600" dirty="0"/>
              <a:t>Systemwide Labor Relations</a:t>
            </a:r>
          </a:p>
          <a:p>
            <a:pPr marL="457200" lvl="3" indent="0" fontAlgn="base">
              <a:buNone/>
            </a:pPr>
            <a:r>
              <a:rPr lang="en-US" sz="1600" dirty="0"/>
              <a:t>UC Legal</a:t>
            </a:r>
          </a:p>
          <a:p>
            <a:pPr marL="457200" lvl="3" indent="0" fontAlgn="base">
              <a:buNone/>
            </a:pPr>
            <a:r>
              <a:rPr lang="en-US" sz="1600" dirty="0"/>
              <a:t>UC Path</a:t>
            </a:r>
          </a:p>
          <a:p>
            <a:pPr marL="457200" lvl="3" indent="0" fontAlgn="base">
              <a:buNone/>
            </a:pPr>
            <a:endParaRPr lang="en-US" dirty="0"/>
          </a:p>
        </p:txBody>
      </p:sp>
      <p:sp>
        <p:nvSpPr>
          <p:cNvPr id="4" name="Text Placeholder 3"/>
          <p:cNvSpPr>
            <a:spLocks noGrp="1"/>
          </p:cNvSpPr>
          <p:nvPr>
            <p:ph type="body" sz="quarter" idx="11"/>
          </p:nvPr>
        </p:nvSpPr>
        <p:spPr>
          <a:xfrm>
            <a:off x="454957" y="4065640"/>
            <a:ext cx="2615413" cy="278512"/>
          </a:xfrm>
        </p:spPr>
        <p:txBody>
          <a:bodyPr/>
          <a:lstStyle/>
          <a:p>
            <a:r>
              <a:rPr lang="en-US" sz="1400" dirty="0"/>
              <a:t>Current as of October 10, 2024</a:t>
            </a:r>
          </a:p>
        </p:txBody>
      </p:sp>
    </p:spTree>
    <p:extLst>
      <p:ext uri="{BB962C8B-B14F-4D97-AF65-F5344CB8AC3E}">
        <p14:creationId xmlns:p14="http://schemas.microsoft.com/office/powerpoint/2010/main" val="183183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474"/>
            <a:ext cx="8229600" cy="1354217"/>
          </a:xfrm>
        </p:spPr>
        <p:txBody>
          <a:bodyPr/>
          <a:lstStyle/>
          <a:p>
            <a:r>
              <a:rPr lang="en-US" sz="1600" dirty="0">
                <a:solidFill>
                  <a:schemeClr val="accent3"/>
                </a:solidFill>
              </a:rPr>
              <a:t>Protected Paid Sick Leave (APM and PPSM)</a:t>
            </a:r>
            <a:br>
              <a:rPr lang="en-US" sz="1200" dirty="0"/>
            </a:b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0E33A106-A1DF-DD24-2330-D018D7E89D26}"/>
              </a:ext>
            </a:extLst>
          </p:cNvPr>
          <p:cNvSpPr>
            <a:spLocks noGrp="1"/>
          </p:cNvSpPr>
          <p:nvPr>
            <p:ph type="body" sz="quarter" idx="11"/>
          </p:nvPr>
        </p:nvSpPr>
        <p:spPr>
          <a:xfrm>
            <a:off x="457201" y="864394"/>
            <a:ext cx="7886700" cy="3526631"/>
          </a:xfrm>
        </p:spPr>
        <p:txBody>
          <a:bodyPr>
            <a:normAutofit/>
          </a:bodyPr>
          <a:lstStyle/>
          <a:p>
            <a:r>
              <a:rPr lang="en-US" sz="1600" dirty="0">
                <a:solidFill>
                  <a:srgbClr val="005581"/>
                </a:solidFill>
              </a:rPr>
              <a:t>Current Status</a:t>
            </a:r>
          </a:p>
          <a:p>
            <a:pPr lvl="1"/>
            <a:r>
              <a:rPr lang="en-US" sz="1600" dirty="0">
                <a:latin typeface="+mn-lt"/>
              </a:rPr>
              <a:t>Paid sick leave is not “protected” on its own, but other protections are available in specific circumstances</a:t>
            </a:r>
            <a:r>
              <a:rPr lang="en-US" sz="1600" dirty="0">
                <a:effectLst/>
                <a:latin typeface="+mn-lt"/>
              </a:rPr>
              <a:t>. </a:t>
            </a:r>
            <a:r>
              <a:rPr lang="en-US" sz="1600" dirty="0">
                <a:latin typeface="+mn-lt"/>
              </a:rPr>
              <a:t>For example, an eligible employee may use paid sick leave while the employee is taking protected leave for their own serious health condition under the Family and Medical Leave Act.</a:t>
            </a:r>
          </a:p>
          <a:p>
            <a:pPr lvl="1"/>
            <a:r>
              <a:rPr lang="en-US" sz="1600" dirty="0">
                <a:latin typeface="+mn-lt"/>
              </a:rPr>
              <a:t> </a:t>
            </a:r>
          </a:p>
          <a:p>
            <a:pPr lvl="1"/>
            <a:r>
              <a:rPr lang="en-US" sz="1600" b="1" dirty="0">
                <a:solidFill>
                  <a:srgbClr val="005581"/>
                </a:solidFill>
              </a:rPr>
              <a:t>Effective 1/1/2025</a:t>
            </a:r>
          </a:p>
          <a:p>
            <a:pPr marL="285750" lvl="1" indent="-285750">
              <a:buFont typeface="Arial" panose="020B0604020202020204" pitchFamily="34" charset="0"/>
              <a:buChar char="•"/>
            </a:pPr>
            <a:r>
              <a:rPr lang="en-US" sz="1600" dirty="0"/>
              <a:t>Protected paid sick leave will be available.</a:t>
            </a:r>
          </a:p>
          <a:p>
            <a:pPr marL="285750" lvl="1" indent="-285750">
              <a:buFont typeface="Arial" panose="020B0604020202020204" pitchFamily="34" charset="0"/>
              <a:buChar char="•"/>
            </a:pPr>
            <a:r>
              <a:rPr lang="en-US" sz="1600" dirty="0"/>
              <a:t>All of an eligible Per Diem employee’s paid sick leave and up to 6 days per calendar year of any other eligible employee’s paid sick leave may be used as protected paid sick leave if the employee uses the leave for the purposes specified in policy and complies with applicable notice requirements.</a:t>
            </a:r>
          </a:p>
          <a:p>
            <a:pPr lvl="1"/>
            <a:endParaRPr lang="en-US" dirty="0"/>
          </a:p>
          <a:p>
            <a:pPr lvl="1"/>
            <a:endParaRPr lang="en-US" b="1" dirty="0">
              <a:solidFill>
                <a:srgbClr val="005581"/>
              </a:solidFill>
            </a:endParaRPr>
          </a:p>
          <a:p>
            <a:pPr lvl="1"/>
            <a:endParaRPr lang="en-US" dirty="0"/>
          </a:p>
          <a:p>
            <a:pPr lvl="1"/>
            <a:endParaRPr lang="en-US" dirty="0"/>
          </a:p>
          <a:p>
            <a:pPr lvl="1"/>
            <a:endParaRPr lang="en-US" dirty="0"/>
          </a:p>
          <a:p>
            <a:pPr lvl="1"/>
            <a:endParaRPr lang="en-US" b="1" dirty="0">
              <a:solidFill>
                <a:srgbClr val="005581"/>
              </a:solidFill>
            </a:endParaRPr>
          </a:p>
        </p:txBody>
      </p:sp>
    </p:spTree>
    <p:extLst>
      <p:ext uri="{BB962C8B-B14F-4D97-AF65-F5344CB8AC3E}">
        <p14:creationId xmlns:p14="http://schemas.microsoft.com/office/powerpoint/2010/main" val="154752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29"/>
            <a:ext cx="8229600" cy="1600438"/>
          </a:xfrm>
        </p:spPr>
        <p:txBody>
          <a:bodyPr/>
          <a:lstStyle/>
          <a:p>
            <a:r>
              <a:rPr lang="en-US" sz="1600" dirty="0">
                <a:solidFill>
                  <a:schemeClr val="accent3"/>
                </a:solidFill>
              </a:rPr>
              <a:t>Protected Paid Sick Leave (APM and PPSM)</a:t>
            </a:r>
            <a:br>
              <a:rPr lang="en-US" sz="1600" dirty="0">
                <a:solidFill>
                  <a:schemeClr val="accent3"/>
                </a:solidFill>
              </a:rPr>
            </a:br>
            <a:r>
              <a:rPr lang="en-US" sz="1400" dirty="0">
                <a:solidFill>
                  <a:schemeClr val="tx2"/>
                </a:solidFill>
              </a:rPr>
              <a:t>Use of Protected Paid Sick Leave</a:t>
            </a:r>
            <a:br>
              <a:rPr lang="en-US" sz="1400" dirty="0">
                <a:solidFill>
                  <a:schemeClr val="accent3"/>
                </a:solidFill>
              </a:rPr>
            </a:b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C2C5F435-1D40-940D-821A-E8E1449C9EF6}"/>
              </a:ext>
            </a:extLst>
          </p:cNvPr>
          <p:cNvSpPr>
            <a:spLocks noGrp="1"/>
          </p:cNvSpPr>
          <p:nvPr>
            <p:ph type="body" sz="quarter" idx="11"/>
          </p:nvPr>
        </p:nvSpPr>
        <p:spPr>
          <a:xfrm>
            <a:off x="457200" y="726621"/>
            <a:ext cx="7478486" cy="3633107"/>
          </a:xfrm>
        </p:spPr>
        <p:txBody>
          <a:bodyPr>
            <a:normAutofit fontScale="92500"/>
          </a:bodyPr>
          <a:lstStyle/>
          <a:p>
            <a:pPr marL="285750" lvl="1" indent="-285750">
              <a:buFont typeface="Arial" panose="020B0604020202020204" pitchFamily="34" charset="0"/>
              <a:buChar char="•"/>
            </a:pPr>
            <a:r>
              <a:rPr lang="en-US" dirty="0"/>
              <a:t>Paid sick leave may be used for a number of purposes, not all of which are protected. </a:t>
            </a:r>
          </a:p>
          <a:p>
            <a:pPr marL="285750" lvl="1" indent="-285750">
              <a:buFont typeface="Arial" panose="020B0604020202020204" pitchFamily="34" charset="0"/>
              <a:buChar char="•"/>
            </a:pPr>
            <a:endParaRPr lang="en-US" dirty="0"/>
          </a:p>
          <a:p>
            <a:pPr lvl="1"/>
            <a:r>
              <a:rPr lang="en-US" dirty="0"/>
              <a:t>	For example, an employee may use paid sick leave for a household member who is not a 	family member as described in policy, but may not use protected paid sick leave in these 	circumstances.</a:t>
            </a:r>
          </a:p>
          <a:p>
            <a:pPr lvl="2" indent="0">
              <a:buNone/>
            </a:pPr>
            <a:endParaRPr lang="en-US" dirty="0"/>
          </a:p>
          <a:p>
            <a:pPr marL="285750" lvl="1" indent="-285750">
              <a:buFont typeface="Arial" panose="020B0604020202020204" pitchFamily="34" charset="0"/>
              <a:buChar char="•"/>
            </a:pPr>
            <a:r>
              <a:rPr lang="en-US" dirty="0"/>
              <a:t>An eligible employee may use protected paid sick leave for: </a:t>
            </a:r>
          </a:p>
          <a:p>
            <a:pPr marL="742950" lvl="2" indent="-285750">
              <a:buFont typeface="Courier New" panose="02070309020205020404" pitchFamily="49" charset="0"/>
              <a:buChar char="o"/>
            </a:pPr>
            <a:r>
              <a:rPr lang="en-US" dirty="0"/>
              <a:t>Diagnosis, care, or treatment of an existing physical or mental health condition of the employee or the employee’s family member;</a:t>
            </a:r>
          </a:p>
          <a:p>
            <a:pPr marL="742950" lvl="2" indent="-285750">
              <a:buFont typeface="Courier New" panose="02070309020205020404" pitchFamily="49" charset="0"/>
              <a:buChar char="o"/>
            </a:pPr>
            <a:r>
              <a:rPr lang="en-US" dirty="0"/>
              <a:t>Preventive care for the employee or the employee’s family member; and</a:t>
            </a:r>
          </a:p>
          <a:p>
            <a:pPr marL="742950" lvl="2" indent="-285750">
              <a:buFont typeface="Courier New" panose="02070309020205020404" pitchFamily="49" charset="0"/>
              <a:buChar char="o"/>
            </a:pPr>
            <a:r>
              <a:rPr lang="en-US" dirty="0"/>
              <a:t>Those reasons specified in policy for an employee who is a victim or whose family member is a victim of domestic violence, sexual assault, stalking, or other crimes. [NOTE: Additional revisions to policy will be made for these purposes in light of recent legislation.]</a:t>
            </a:r>
          </a:p>
          <a:p>
            <a:pPr marL="742950" lvl="2" indent="-285750">
              <a:buFont typeface="Courier New" panose="02070309020205020404" pitchFamily="49" charset="0"/>
              <a:buChar char="o"/>
            </a:pPr>
            <a:endParaRPr lang="en-US" dirty="0"/>
          </a:p>
          <a:p>
            <a:pPr marL="285750" lvl="1" indent="-285750">
              <a:buFont typeface="Arial" panose="020B0604020202020204" pitchFamily="34" charset="0"/>
              <a:buChar char="•"/>
            </a:pPr>
            <a:r>
              <a:rPr lang="en-US" dirty="0"/>
              <a:t>Refer to policy for definitions of covered family members, which include designated persons.</a:t>
            </a:r>
          </a:p>
          <a:p>
            <a:pPr marL="285750" lvl="1" indent="-285750">
              <a:buFont typeface="Arial" panose="020B0604020202020204" pitchFamily="34" charset="0"/>
              <a:buChar char="•"/>
            </a:pPr>
            <a:endParaRPr lang="en-US" dirty="0"/>
          </a:p>
          <a:p>
            <a:pPr marL="742950" lvl="2" indent="-285750"/>
            <a:endParaRPr lang="en-US" dirty="0"/>
          </a:p>
          <a:p>
            <a:pPr marL="742950" lvl="2" indent="-285750"/>
            <a:endParaRPr lang="en-US" dirty="0"/>
          </a:p>
          <a:p>
            <a:pPr marL="285750" indent="-285750">
              <a:buFont typeface="Arial" panose="020B0604020202020204" pitchFamily="34" charset="0"/>
              <a:buChar char="•"/>
            </a:pPr>
            <a:endParaRPr lang="en-US" sz="1300" dirty="0">
              <a:solidFill>
                <a:srgbClr val="005581"/>
              </a:solidFill>
            </a:endParaRPr>
          </a:p>
          <a:p>
            <a:pPr marL="285750" lvl="1" indent="-285750">
              <a:buFont typeface="Arial" panose="020B0604020202020204" pitchFamily="34" charset="0"/>
              <a:buChar char="•"/>
            </a:pPr>
            <a:endParaRPr lang="en-US" b="1" dirty="0"/>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b="1" dirty="0">
              <a:solidFill>
                <a:srgbClr val="005581"/>
              </a:solidFill>
            </a:endParaRPr>
          </a:p>
        </p:txBody>
      </p:sp>
    </p:spTree>
    <p:extLst>
      <p:ext uri="{BB962C8B-B14F-4D97-AF65-F5344CB8AC3E}">
        <p14:creationId xmlns:p14="http://schemas.microsoft.com/office/powerpoint/2010/main" val="275981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256"/>
            <a:ext cx="8229600" cy="1600438"/>
          </a:xfrm>
        </p:spPr>
        <p:txBody>
          <a:bodyPr/>
          <a:lstStyle/>
          <a:p>
            <a:r>
              <a:rPr lang="en-US" sz="1600" dirty="0">
                <a:solidFill>
                  <a:schemeClr val="accent3"/>
                </a:solidFill>
              </a:rPr>
              <a:t>Protected Paid Sick Leave (APM and PPSM)</a:t>
            </a:r>
            <a:br>
              <a:rPr lang="en-US" sz="1600" dirty="0">
                <a:solidFill>
                  <a:schemeClr val="accent3"/>
                </a:solidFill>
              </a:rPr>
            </a:br>
            <a:r>
              <a:rPr lang="en-US" sz="1400" dirty="0">
                <a:solidFill>
                  <a:schemeClr val="tx2"/>
                </a:solidFill>
              </a:rPr>
              <a:t>Protections Afforded by Protected Paid Sick Leave</a:t>
            </a:r>
            <a:br>
              <a:rPr lang="en-US" sz="1400" dirty="0">
                <a:solidFill>
                  <a:schemeClr val="accent3"/>
                </a:solidFill>
              </a:rPr>
            </a:b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C2C5F435-1D40-940D-821A-E8E1449C9EF6}"/>
              </a:ext>
            </a:extLst>
          </p:cNvPr>
          <p:cNvSpPr>
            <a:spLocks noGrp="1"/>
          </p:cNvSpPr>
          <p:nvPr>
            <p:ph type="body" sz="quarter" idx="11"/>
          </p:nvPr>
        </p:nvSpPr>
        <p:spPr>
          <a:xfrm>
            <a:off x="457200" y="1208958"/>
            <a:ext cx="7478486" cy="2366999"/>
          </a:xfrm>
        </p:spPr>
        <p:txBody>
          <a:bodyPr>
            <a:normAutofit/>
          </a:bodyPr>
          <a:lstStyle/>
          <a:p>
            <a:pPr lvl="1"/>
            <a:r>
              <a:rPr lang="en-US" sz="1600" dirty="0"/>
              <a:t>UC prohibits any form of retaliation or discrimination against an employee for:</a:t>
            </a:r>
          </a:p>
          <a:p>
            <a:pPr marL="742950" lvl="2" indent="-285750">
              <a:buFont typeface="Arial" panose="020B0604020202020204" pitchFamily="34" charset="0"/>
              <a:buChar char="•"/>
            </a:pPr>
            <a:r>
              <a:rPr lang="en-US" sz="1600" dirty="0"/>
              <a:t>Using or attempting to use protected paid sick leave; </a:t>
            </a:r>
          </a:p>
          <a:p>
            <a:pPr marL="742950" lvl="2" indent="-285750">
              <a:buFont typeface="Arial" panose="020B0604020202020204" pitchFamily="34" charset="0"/>
              <a:buChar char="•"/>
            </a:pPr>
            <a:r>
              <a:rPr lang="en-US" sz="1600" dirty="0"/>
              <a:t>Making a complaint or alleging a violation of the protected paid sick leave provisions in APM - 710 or PPSM-2.210; </a:t>
            </a:r>
          </a:p>
          <a:p>
            <a:pPr marL="742950" lvl="2" indent="-285750">
              <a:buFont typeface="Arial" panose="020B0604020202020204" pitchFamily="34" charset="0"/>
              <a:buChar char="•"/>
            </a:pPr>
            <a:r>
              <a:rPr lang="en-US" sz="1600" dirty="0"/>
              <a:t>Cooperating in an investigation regarding an alleged violation of the protected paid sick leave provisions in APM - 710 or PPSM-2.210; or </a:t>
            </a:r>
          </a:p>
          <a:p>
            <a:pPr marL="742950" lvl="2" indent="-285750">
              <a:buFont typeface="Arial" panose="020B0604020202020204" pitchFamily="34" charset="0"/>
              <a:buChar char="•"/>
            </a:pPr>
            <a:r>
              <a:rPr lang="en-US" sz="1600" dirty="0"/>
              <a:t>Opposing any policy, practice, or act that is prohibited by the protected paid sick leave provisions of APM - 710 or PPSM-2.210.</a:t>
            </a:r>
          </a:p>
          <a:p>
            <a:endParaRPr lang="en-US" sz="1300" dirty="0">
              <a:solidFill>
                <a:srgbClr val="005581"/>
              </a:solidFill>
            </a:endParaRPr>
          </a:p>
          <a:p>
            <a:pPr marL="285750" lvl="1" indent="-285750">
              <a:buFont typeface="Arial" panose="020B0604020202020204" pitchFamily="34" charset="0"/>
              <a:buChar char="•"/>
            </a:pPr>
            <a:endParaRPr lang="en-US" b="1" dirty="0"/>
          </a:p>
          <a:p>
            <a:pPr lvl="1"/>
            <a:endParaRPr lang="en-US" dirty="0"/>
          </a:p>
          <a:p>
            <a:pPr lvl="1"/>
            <a:endParaRPr lang="en-US" b="1" dirty="0">
              <a:solidFill>
                <a:srgbClr val="005581"/>
              </a:solidFill>
            </a:endParaRPr>
          </a:p>
        </p:txBody>
      </p:sp>
    </p:spTree>
    <p:extLst>
      <p:ext uri="{BB962C8B-B14F-4D97-AF65-F5344CB8AC3E}">
        <p14:creationId xmlns:p14="http://schemas.microsoft.com/office/powerpoint/2010/main" val="149450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623"/>
            <a:ext cx="8229600" cy="1754326"/>
          </a:xfrm>
        </p:spPr>
        <p:txBody>
          <a:bodyPr/>
          <a:lstStyle/>
          <a:p>
            <a:br>
              <a:rPr lang="en-US" sz="1400" dirty="0"/>
            </a:br>
            <a:r>
              <a:rPr lang="en-US" sz="1600" dirty="0">
                <a:solidFill>
                  <a:schemeClr val="accent3"/>
                </a:solidFill>
              </a:rPr>
              <a:t>Notice and Documentation Requirements (APM and PPSM)</a:t>
            </a:r>
            <a:br>
              <a:rPr lang="en-US" sz="1200" dirty="0"/>
            </a:br>
            <a:br>
              <a:rPr lang="en-US" sz="1200" dirty="0"/>
            </a:b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62900B87-8D76-59C9-CDF8-D75CE3D4D892}"/>
              </a:ext>
            </a:extLst>
          </p:cNvPr>
          <p:cNvSpPr>
            <a:spLocks noGrp="1"/>
          </p:cNvSpPr>
          <p:nvPr>
            <p:ph type="body" sz="quarter" idx="11"/>
          </p:nvPr>
        </p:nvSpPr>
        <p:spPr>
          <a:xfrm>
            <a:off x="457200" y="757237"/>
            <a:ext cx="7472363" cy="3440690"/>
          </a:xfrm>
        </p:spPr>
        <p:txBody>
          <a:bodyPr>
            <a:normAutofit/>
          </a:bodyPr>
          <a:lstStyle/>
          <a:p>
            <a:r>
              <a:rPr lang="en-US" sz="1500" dirty="0">
                <a:solidFill>
                  <a:srgbClr val="005581"/>
                </a:solidFill>
              </a:rPr>
              <a:t>Current Status</a:t>
            </a:r>
          </a:p>
          <a:p>
            <a:pPr marL="285750" lvl="1" indent="-285750">
              <a:buFont typeface="Arial" panose="020B0604020202020204" pitchFamily="34" charset="0"/>
              <a:buChar char="•"/>
            </a:pPr>
            <a:r>
              <a:rPr lang="en-US" dirty="0"/>
              <a:t>Before using paid sick leave, PPSM-covered employees may be required to provide at least 30 days’ advance notice of foreseeable medical needs or as soon as possible and submit satisfactory proof of the inability to work, illness in the family, or bereavement.</a:t>
            </a:r>
          </a:p>
          <a:p>
            <a:pPr marL="285750" lvl="1" indent="-285750">
              <a:buFont typeface="Arial" panose="020B0604020202020204" pitchFamily="34" charset="0"/>
              <a:buChar char="•"/>
            </a:pPr>
            <a:r>
              <a:rPr lang="en-US" dirty="0"/>
              <a:t>Notice and documentation practices for APM-covered academic appointees are location-specific.</a:t>
            </a:r>
          </a:p>
          <a:p>
            <a:pPr marL="285750" lvl="1" indent="-285750">
              <a:buFont typeface="Arial" panose="020B0604020202020204" pitchFamily="34" charset="0"/>
              <a:buChar char="•"/>
            </a:pPr>
            <a:endParaRPr lang="en-US" sz="1200" dirty="0"/>
          </a:p>
          <a:p>
            <a:pPr lvl="1"/>
            <a:r>
              <a:rPr lang="en-US" sz="1500" b="1" dirty="0">
                <a:solidFill>
                  <a:srgbClr val="005581"/>
                </a:solidFill>
              </a:rPr>
              <a:t>Effective 1/1/2025</a:t>
            </a:r>
          </a:p>
          <a:p>
            <a:pPr marL="285750" lvl="1" indent="-285750">
              <a:buFont typeface="Arial" panose="020B0604020202020204" pitchFamily="34" charset="0"/>
              <a:buChar char="•"/>
            </a:pPr>
            <a:r>
              <a:rPr lang="en-US" dirty="0"/>
              <a:t>Policy-covered employees may be required to:</a:t>
            </a:r>
          </a:p>
          <a:p>
            <a:pPr marL="742950" lvl="2" indent="-285750">
              <a:buFont typeface="Courier New" panose="02070309020205020404" pitchFamily="49" charset="0"/>
              <a:buChar char="o"/>
            </a:pPr>
            <a:r>
              <a:rPr lang="en-US" dirty="0"/>
              <a:t>Provide reasonable advance notice if the need for paid sick leave is foreseeable or provide notice as soon as practicable if the need for paid sick leave is unforeseeable;</a:t>
            </a:r>
          </a:p>
          <a:p>
            <a:pPr marL="742950" lvl="2" indent="-285750">
              <a:buFont typeface="Courier New" panose="02070309020205020404" pitchFamily="49" charset="0"/>
              <a:buChar char="o"/>
            </a:pPr>
            <a:r>
              <a:rPr lang="en-US" dirty="0"/>
              <a:t>Indicate when providing notice whether the employee is designating the paid sick leave as protected; and</a:t>
            </a:r>
          </a:p>
          <a:p>
            <a:pPr marL="742950" lvl="2" indent="-285750">
              <a:buFont typeface="Courier New" panose="02070309020205020404" pitchFamily="49" charset="0"/>
              <a:buChar char="o"/>
            </a:pPr>
            <a:r>
              <a:rPr lang="en-US" dirty="0"/>
              <a:t>Submit documentation supporting the need for paid sick leave when appropriate.</a:t>
            </a:r>
          </a:p>
        </p:txBody>
      </p:sp>
    </p:spTree>
    <p:extLst>
      <p:ext uri="{BB962C8B-B14F-4D97-AF65-F5344CB8AC3E}">
        <p14:creationId xmlns:p14="http://schemas.microsoft.com/office/powerpoint/2010/main" val="205526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18"/>
            <a:ext cx="8229600" cy="1754326"/>
          </a:xfrm>
        </p:spPr>
        <p:txBody>
          <a:bodyPr/>
          <a:lstStyle/>
          <a:p>
            <a:br>
              <a:rPr lang="en-US" sz="1400" dirty="0"/>
            </a:br>
            <a:r>
              <a:rPr lang="en-US" sz="1600" dirty="0">
                <a:solidFill>
                  <a:schemeClr val="accent3"/>
                </a:solidFill>
              </a:rPr>
              <a:t>Notice and Documentation Requirements (APM and PPSM)</a:t>
            </a:r>
            <a:br>
              <a:rPr lang="en-US" sz="1200" dirty="0"/>
            </a:br>
            <a:br>
              <a:rPr lang="en-US" sz="1200" dirty="0"/>
            </a:b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62900B87-8D76-59C9-CDF8-D75CE3D4D892}"/>
              </a:ext>
            </a:extLst>
          </p:cNvPr>
          <p:cNvSpPr>
            <a:spLocks noGrp="1"/>
          </p:cNvSpPr>
          <p:nvPr>
            <p:ph type="body" sz="quarter" idx="11"/>
          </p:nvPr>
        </p:nvSpPr>
        <p:spPr>
          <a:xfrm>
            <a:off x="457200" y="1011381"/>
            <a:ext cx="7472363" cy="3186545"/>
          </a:xfrm>
        </p:spPr>
        <p:txBody>
          <a:bodyPr>
            <a:normAutofit/>
          </a:bodyPr>
          <a:lstStyle/>
          <a:p>
            <a:pPr lvl="1"/>
            <a:r>
              <a:rPr lang="en-US" b="1" dirty="0">
                <a:solidFill>
                  <a:srgbClr val="005581"/>
                </a:solidFill>
              </a:rPr>
              <a:t>Documentation</a:t>
            </a:r>
            <a:br>
              <a:rPr lang="en-US" dirty="0"/>
            </a:br>
            <a:endParaRPr lang="en-US" dirty="0"/>
          </a:p>
          <a:p>
            <a:pPr marL="285750" lvl="1" indent="-285750">
              <a:buFont typeface="Arial" panose="020B0604020202020204" pitchFamily="34" charset="0"/>
              <a:buChar char="•"/>
            </a:pPr>
            <a:r>
              <a:rPr lang="en-US" u="sng" dirty="0"/>
              <a:t>Protected paid sick leave</a:t>
            </a:r>
            <a:r>
              <a:rPr lang="en-US" dirty="0"/>
              <a:t>: UC generally will not require documentation when an employee requests to use protected paid sick leave consistent with policy, but there may be times when it is appropriate to request documentation. For example, UC may request documentation before paying protected paid sick leave when UC has information indicating that the employee is not requesting the leave for a valid purpose. </a:t>
            </a:r>
          </a:p>
          <a:p>
            <a:pPr lvl="1"/>
            <a:endParaRPr lang="en-US" dirty="0"/>
          </a:p>
          <a:p>
            <a:pPr marL="285750" lvl="1" indent="-285750">
              <a:buFont typeface="Arial" panose="020B0604020202020204" pitchFamily="34" charset="0"/>
              <a:buChar char="•"/>
            </a:pPr>
            <a:r>
              <a:rPr lang="en-US" u="sng" dirty="0"/>
              <a:t>Paid sick leave</a:t>
            </a:r>
            <a:r>
              <a:rPr lang="en-US" dirty="0"/>
              <a:t>: When an employee requests to use paid sick leave that is not protected, the employee must provide documentation consistent with local procedures.</a:t>
            </a:r>
          </a:p>
          <a:p>
            <a:pPr lvl="2" indent="0">
              <a:buNone/>
            </a:pPr>
            <a:endParaRPr lang="en-US" dirty="0"/>
          </a:p>
        </p:txBody>
      </p:sp>
    </p:spTree>
    <p:extLst>
      <p:ext uri="{BB962C8B-B14F-4D97-AF65-F5344CB8AC3E}">
        <p14:creationId xmlns:p14="http://schemas.microsoft.com/office/powerpoint/2010/main" val="336396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135"/>
            <a:ext cx="8229600" cy="615553"/>
          </a:xfrm>
        </p:spPr>
        <p:txBody>
          <a:bodyPr/>
          <a:lstStyle/>
          <a:p>
            <a:r>
              <a:rPr lang="en-US" sz="1600" dirty="0">
                <a:solidFill>
                  <a:schemeClr val="accent3"/>
                </a:solidFill>
              </a:rPr>
              <a:t>Extension of Paid Sick Leave Reinstatement Timeframe (APM and PPSM)</a:t>
            </a:r>
            <a:br>
              <a:rPr lang="en-US" sz="1200" dirty="0"/>
            </a:br>
            <a:br>
              <a:rPr lang="en-US" sz="1200" dirty="0"/>
            </a:br>
            <a:endParaRPr lang="en-US" dirty="0">
              <a:latin typeface="Arial" charset="0"/>
              <a:ea typeface="Arial" charset="0"/>
              <a:cs typeface="Arial" charset="0"/>
            </a:endParaRPr>
          </a:p>
        </p:txBody>
      </p:sp>
      <p:sp>
        <p:nvSpPr>
          <p:cNvPr id="11" name="Text Placeholder 2">
            <a:extLst>
              <a:ext uri="{FF2B5EF4-FFF2-40B4-BE49-F238E27FC236}">
                <a16:creationId xmlns:a16="http://schemas.microsoft.com/office/drawing/2014/main" id="{69DAA805-636F-67D8-ABA6-2FDBE9C90E3C}"/>
              </a:ext>
            </a:extLst>
          </p:cNvPr>
          <p:cNvSpPr>
            <a:spLocks noGrp="1"/>
          </p:cNvSpPr>
          <p:nvPr>
            <p:ph type="body" sz="quarter" idx="11"/>
          </p:nvPr>
        </p:nvSpPr>
        <p:spPr>
          <a:xfrm>
            <a:off x="457200" y="838899"/>
            <a:ext cx="7472363" cy="3598877"/>
          </a:xfrm>
        </p:spPr>
        <p:txBody>
          <a:bodyPr>
            <a:normAutofit fontScale="92500" lnSpcReduction="20000"/>
          </a:bodyPr>
          <a:lstStyle/>
          <a:p>
            <a:r>
              <a:rPr lang="en-US" sz="1300" dirty="0">
                <a:solidFill>
                  <a:srgbClr val="005581"/>
                </a:solidFill>
              </a:rPr>
              <a:t>Current Status</a:t>
            </a:r>
          </a:p>
          <a:p>
            <a:pPr lvl="1"/>
            <a:r>
              <a:rPr lang="en-US" sz="1200" dirty="0"/>
              <a:t>Policy-covered staff employees:</a:t>
            </a:r>
          </a:p>
          <a:p>
            <a:pPr marL="285750" lvl="1" indent="-285750">
              <a:buFont typeface="Arial" panose="020B0604020202020204" pitchFamily="34" charset="0"/>
              <a:buChar char="•"/>
            </a:pPr>
            <a:r>
              <a:rPr lang="en-US" sz="1200" dirty="0"/>
              <a:t>For a separation of less than 90 calendar days, all unused paid sick leave from prior service is reinstated.</a:t>
            </a:r>
          </a:p>
          <a:p>
            <a:pPr marL="285750" lvl="1" indent="-285750">
              <a:buFont typeface="Arial" panose="020B0604020202020204" pitchFamily="34" charset="0"/>
              <a:buChar char="•"/>
            </a:pPr>
            <a:r>
              <a:rPr lang="en-US" sz="1200" dirty="0"/>
              <a:t>For a separation between 90 and 180 days, up to 80 hours of accrued paid sick leave is reinstated.</a:t>
            </a:r>
          </a:p>
          <a:p>
            <a:pPr marL="285750" lvl="1" indent="-285750">
              <a:buFont typeface="Arial" panose="020B0604020202020204" pitchFamily="34" charset="0"/>
              <a:buChar char="•"/>
            </a:pPr>
            <a:r>
              <a:rPr lang="en-US" sz="1200" dirty="0"/>
              <a:t>For a separation of 180 days or more, paid sick leave is not reinstated.</a:t>
            </a:r>
          </a:p>
          <a:p>
            <a:pPr marL="285750" lvl="1" indent="-285750">
              <a:buFont typeface="Arial" panose="020B0604020202020204" pitchFamily="34" charset="0"/>
              <a:buChar char="•"/>
            </a:pPr>
            <a:r>
              <a:rPr lang="en-US" sz="1200" dirty="0"/>
              <a:t>Following a layoff, an employee will have all accrued sick leave reinstated if reemployed during the period of recall and preferential rehire (three years).</a:t>
            </a:r>
          </a:p>
          <a:p>
            <a:pPr lvl="1"/>
            <a:endParaRPr lang="en-US" sz="1200" dirty="0"/>
          </a:p>
          <a:p>
            <a:pPr lvl="1"/>
            <a:r>
              <a:rPr lang="en-US" sz="1200" dirty="0"/>
              <a:t>Policy-covered academic appointees:</a:t>
            </a:r>
          </a:p>
          <a:p>
            <a:pPr marL="285750" lvl="1" indent="-285750">
              <a:buFont typeface="Arial" panose="020B0604020202020204" pitchFamily="34" charset="0"/>
              <a:buChar char="•"/>
            </a:pPr>
            <a:r>
              <a:rPr lang="en-US" sz="1200" dirty="0"/>
              <a:t>For a separation of less than 15 calendar days, all unused paid sick leave from prior service is reinstated.</a:t>
            </a:r>
          </a:p>
          <a:p>
            <a:pPr marL="285750" lvl="1" indent="-285750">
              <a:buFont typeface="Arial" panose="020B0604020202020204" pitchFamily="34" charset="0"/>
              <a:buChar char="•"/>
            </a:pPr>
            <a:r>
              <a:rPr lang="en-US" sz="1200" dirty="0"/>
              <a:t>For a separation greater than 15 but less than 6 months, no more than 80 hours of accrued paid sick leave is reinstated.</a:t>
            </a:r>
          </a:p>
          <a:p>
            <a:pPr marL="285750" lvl="1" indent="-285750">
              <a:buFont typeface="Arial" panose="020B0604020202020204" pitchFamily="34" charset="0"/>
              <a:buChar char="•"/>
            </a:pPr>
            <a:r>
              <a:rPr lang="en-US" sz="1200" dirty="0"/>
              <a:t>For a separation of 180 days or more, paid sick leave is not reinstated.</a:t>
            </a:r>
          </a:p>
          <a:p>
            <a:pPr marL="285750" lvl="1" indent="-285750">
              <a:buFont typeface="Arial" panose="020B0604020202020204" pitchFamily="34" charset="0"/>
              <a:buChar char="•"/>
            </a:pPr>
            <a:r>
              <a:rPr lang="en-US" sz="1200" dirty="0"/>
              <a:t>Following a layoff, an appointee will have all accrued sick leave reinstated if reemployed within one year.</a:t>
            </a:r>
          </a:p>
          <a:p>
            <a:pPr lvl="1"/>
            <a:endParaRPr lang="en-US" sz="1200" dirty="0"/>
          </a:p>
          <a:p>
            <a:pPr lvl="1"/>
            <a:r>
              <a:rPr lang="en-US" sz="1200" b="1" dirty="0">
                <a:solidFill>
                  <a:srgbClr val="005581"/>
                </a:solidFill>
              </a:rPr>
              <a:t>Effective 1/1/2025</a:t>
            </a:r>
          </a:p>
          <a:p>
            <a:pPr marL="285750" lvl="1" indent="-285750">
              <a:buFont typeface="Arial" panose="020B0604020202020204" pitchFamily="34" charset="0"/>
              <a:buChar char="•"/>
            </a:pPr>
            <a:r>
              <a:rPr lang="en-US" sz="1200" dirty="0"/>
              <a:t>For a separation up to 12 months, all unused paid sick leave is reinstated. </a:t>
            </a:r>
          </a:p>
          <a:p>
            <a:pPr marL="285750" lvl="1" indent="-285750">
              <a:buFont typeface="Arial" panose="020B0604020202020204" pitchFamily="34" charset="0"/>
              <a:buChar char="•"/>
            </a:pPr>
            <a:r>
              <a:rPr lang="en-US" sz="1200" dirty="0"/>
              <a:t>If a separation is more than 12 months, paid sick leave is not reinstated.</a:t>
            </a:r>
          </a:p>
          <a:p>
            <a:pPr marL="285750" lvl="1" indent="-285750">
              <a:buFont typeface="Arial" panose="020B0604020202020204" pitchFamily="34" charset="0"/>
              <a:buChar char="•"/>
            </a:pPr>
            <a:r>
              <a:rPr lang="en-US" sz="1200" dirty="0"/>
              <a:t>An appointee who is reemployed in the same calendar year in which they previously received a paid sick leave bank, shall have unused days from their previous paid sick leave bank reinstated.</a:t>
            </a:r>
          </a:p>
          <a:p>
            <a:pPr marL="285750" lvl="1" indent="-285750">
              <a:buFont typeface="Arial" panose="020B0604020202020204" pitchFamily="34" charset="0"/>
              <a:buChar char="•"/>
            </a:pPr>
            <a:r>
              <a:rPr lang="en-US" sz="1200" dirty="0"/>
              <a:t>Consistent with current policy, no paid sick leave is reinstated if the paid sick leave balance was previously converted to UCRP service credit upon retirement.</a:t>
            </a:r>
          </a:p>
          <a:p>
            <a:pPr lvl="1"/>
            <a:endParaRPr lang="en-US" dirty="0"/>
          </a:p>
          <a:p>
            <a:pPr lvl="1"/>
            <a:endParaRPr lang="en-US" dirty="0"/>
          </a:p>
          <a:p>
            <a:pPr lvl="1"/>
            <a:endParaRPr lang="en-US" dirty="0"/>
          </a:p>
          <a:p>
            <a:pPr lvl="1"/>
            <a:endParaRPr lang="en-US" b="1" dirty="0">
              <a:solidFill>
                <a:srgbClr val="005581"/>
              </a:solidFill>
            </a:endParaRPr>
          </a:p>
        </p:txBody>
      </p:sp>
    </p:spTree>
    <p:extLst>
      <p:ext uri="{BB962C8B-B14F-4D97-AF65-F5344CB8AC3E}">
        <p14:creationId xmlns:p14="http://schemas.microsoft.com/office/powerpoint/2010/main" val="99796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Low angle view of a building">
            <a:extLst>
              <a:ext uri="{FF2B5EF4-FFF2-40B4-BE49-F238E27FC236}">
                <a16:creationId xmlns:a16="http://schemas.microsoft.com/office/drawing/2014/main" id="{2B3C8546-D6C6-9076-06BA-4FE855BE8DEA}"/>
              </a:ext>
            </a:extLst>
          </p:cNvPr>
          <p:cNvPicPr>
            <a:picLocks noGrp="1" noChangeAspect="1"/>
          </p:cNvPicPr>
          <p:nvPr>
            <p:ph type="pic" sz="quarter" idx="14"/>
          </p:nvPr>
        </p:nvPicPr>
        <p:blipFill>
          <a:blip r:embed="rId3"/>
          <a:srcRect t="18273" b="6727"/>
          <a:stretch/>
        </p:blipFill>
        <p:spPr>
          <a:xfrm>
            <a:off x="0" y="10"/>
            <a:ext cx="9143980" cy="5143490"/>
          </a:xfrm>
          <a:noFill/>
        </p:spPr>
      </p:pic>
      <p:sp>
        <p:nvSpPr>
          <p:cNvPr id="4" name="Text Placeholder 3">
            <a:extLst>
              <a:ext uri="{FF2B5EF4-FFF2-40B4-BE49-F238E27FC236}">
                <a16:creationId xmlns:a16="http://schemas.microsoft.com/office/drawing/2014/main" id="{70EC0CAB-A21A-1149-A595-E51900563A4E}"/>
              </a:ext>
            </a:extLst>
          </p:cNvPr>
          <p:cNvSpPr>
            <a:spLocks noGrp="1"/>
          </p:cNvSpPr>
          <p:nvPr>
            <p:ph type="body" sz="quarter" idx="15"/>
          </p:nvPr>
        </p:nvSpPr>
        <p:spPr>
          <a:xfrm>
            <a:off x="265930" y="1301552"/>
            <a:ext cx="4306070" cy="1063962"/>
          </a:xfrm>
        </p:spPr>
        <p:txBody>
          <a:bodyPr wrap="none">
            <a:noAutofit/>
          </a:bodyPr>
          <a:lstStyle/>
          <a:p>
            <a:r>
              <a:rPr lang="en-US" sz="2600" dirty="0"/>
              <a:t>Represented Staff and </a:t>
            </a:r>
          </a:p>
          <a:p>
            <a:r>
              <a:rPr lang="en-US" sz="2600" dirty="0"/>
              <a:t>Academic Appointees</a:t>
            </a:r>
          </a:p>
        </p:txBody>
      </p:sp>
    </p:spTree>
    <p:extLst>
      <p:ext uri="{BB962C8B-B14F-4D97-AF65-F5344CB8AC3E}">
        <p14:creationId xmlns:p14="http://schemas.microsoft.com/office/powerpoint/2010/main" val="357345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24"/>
            <a:ext cx="8229600" cy="1169551"/>
          </a:xfrm>
        </p:spPr>
        <p:txBody>
          <a:bodyPr/>
          <a:lstStyle/>
          <a:p>
            <a:r>
              <a:rPr lang="en-US" sz="1600" dirty="0">
                <a:solidFill>
                  <a:schemeClr val="accent2"/>
                </a:solidFill>
              </a:rPr>
              <a:t>Collective Bargaining Agreements</a:t>
            </a: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3" name="Text Placeholder 2"/>
          <p:cNvSpPr>
            <a:spLocks noGrp="1"/>
          </p:cNvSpPr>
          <p:nvPr>
            <p:ph type="body" sz="quarter" idx="11"/>
          </p:nvPr>
        </p:nvSpPr>
        <p:spPr>
          <a:xfrm>
            <a:off x="457200" y="748937"/>
            <a:ext cx="7815263" cy="3467463"/>
          </a:xfrm>
        </p:spPr>
        <p:txBody>
          <a:bodyPr>
            <a:normAutofit/>
          </a:bodyPr>
          <a:lstStyle/>
          <a:p>
            <a:pPr lvl="1"/>
            <a:endParaRPr lang="en-US" b="1" dirty="0">
              <a:solidFill>
                <a:srgbClr val="005581"/>
              </a:solidFill>
            </a:endParaRPr>
          </a:p>
          <a:p>
            <a:pPr marL="285750" lvl="1" indent="-285750">
              <a:buFont typeface="Arial" panose="020B0604020202020204" pitchFamily="34" charset="0"/>
              <a:buChar char="•"/>
            </a:pPr>
            <a:r>
              <a:rPr lang="en-US" sz="1600" dirty="0"/>
              <a:t>UC intends to expand paid leave options for sick leave purposes for represented staff employees and academic appointees, subject to applicable collective bargaining requirements. Systemwide Labor Relations is working with bargaining unit representatives to provide this expansion.</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Systemwide Labor Relations has offered some unions side letters and has passed proposals to others. Please contact Systemwide Labor Relations for questions about the latest status. </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As agreements are reached, those agreements will be distributed by Systemwide Labor Relations and training materials will be updated accordingly. </a:t>
            </a:r>
          </a:p>
        </p:txBody>
      </p:sp>
    </p:spTree>
    <p:extLst>
      <p:ext uri="{BB962C8B-B14F-4D97-AF65-F5344CB8AC3E}">
        <p14:creationId xmlns:p14="http://schemas.microsoft.com/office/powerpoint/2010/main" val="175098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C1ED7D-8B7F-D673-9D22-AAF2E73E0C5A}"/>
              </a:ext>
            </a:extLst>
          </p:cNvPr>
          <p:cNvPicPr>
            <a:picLocks noGrp="1" noChangeAspect="1"/>
          </p:cNvPicPr>
          <p:nvPr>
            <p:ph type="pic" sz="quarter" idx="14"/>
          </p:nvPr>
        </p:nvPicPr>
        <p:blipFill>
          <a:blip r:embed="rId3"/>
          <a:srcRect t="25000"/>
          <a:stretch/>
        </p:blipFill>
        <p:spPr>
          <a:xfrm>
            <a:off x="20" y="10"/>
            <a:ext cx="9143980" cy="5143490"/>
          </a:xfrm>
          <a:noFill/>
        </p:spPr>
      </p:pic>
      <p:sp>
        <p:nvSpPr>
          <p:cNvPr id="4" name="Text Placeholder 3">
            <a:extLst>
              <a:ext uri="{FF2B5EF4-FFF2-40B4-BE49-F238E27FC236}">
                <a16:creationId xmlns:a16="http://schemas.microsoft.com/office/drawing/2014/main" id="{70EC0CAB-A21A-1149-A595-E51900563A4E}"/>
              </a:ext>
            </a:extLst>
          </p:cNvPr>
          <p:cNvSpPr>
            <a:spLocks noGrp="1"/>
          </p:cNvSpPr>
          <p:nvPr>
            <p:ph type="body" sz="quarter" idx="15"/>
          </p:nvPr>
        </p:nvSpPr>
        <p:spPr>
          <a:xfrm>
            <a:off x="274320" y="1234440"/>
            <a:ext cx="3219994" cy="677108"/>
          </a:xfrm>
        </p:spPr>
        <p:txBody>
          <a:bodyPr wrap="none">
            <a:normAutofit/>
          </a:bodyPr>
          <a:lstStyle/>
          <a:p>
            <a:r>
              <a:rPr lang="en-US" dirty="0" err="1"/>
              <a:t>UCPath</a:t>
            </a:r>
            <a:endParaRPr lang="en-US" dirty="0"/>
          </a:p>
        </p:txBody>
      </p:sp>
    </p:spTree>
    <p:extLst>
      <p:ext uri="{BB962C8B-B14F-4D97-AF65-F5344CB8AC3E}">
        <p14:creationId xmlns:p14="http://schemas.microsoft.com/office/powerpoint/2010/main" val="233366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23"/>
            <a:ext cx="8229600" cy="984885"/>
          </a:xfrm>
        </p:spPr>
        <p:txBody>
          <a:bodyPr/>
          <a:lstStyle/>
          <a:p>
            <a:r>
              <a:rPr lang="en-US" sz="1600" dirty="0" err="1"/>
              <a:t>UCPath</a:t>
            </a:r>
            <a:r>
              <a:rPr lang="en-US" sz="1600" dirty="0"/>
              <a:t> Training and Communication</a:t>
            </a: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3" name="Text Placeholder 2"/>
          <p:cNvSpPr>
            <a:spLocks noGrp="1"/>
          </p:cNvSpPr>
          <p:nvPr>
            <p:ph type="body" sz="quarter" idx="11"/>
          </p:nvPr>
        </p:nvSpPr>
        <p:spPr>
          <a:xfrm>
            <a:off x="2307059" y="3675017"/>
            <a:ext cx="6288301" cy="1169551"/>
          </a:xfrm>
        </p:spPr>
        <p:txBody>
          <a:bodyPr>
            <a:noAutofit/>
          </a:bodyPr>
          <a:lstStyle/>
          <a:p>
            <a:pPr marL="285750" lvl="1" indent="-285750">
              <a:buFont typeface="Arial" panose="020B0604020202020204" pitchFamily="34" charset="0"/>
              <a:buChar char="•"/>
            </a:pPr>
            <a:r>
              <a:rPr lang="en-US" sz="1300" dirty="0">
                <a:latin typeface="+mn-lt"/>
              </a:rPr>
              <a:t>Training analysis is currently in progress leveraging outputs from build and test phases. Updates will be provided to location project and training teams as they become available.</a:t>
            </a:r>
          </a:p>
          <a:p>
            <a:pPr marL="285750" lvl="1" indent="-285750">
              <a:buFont typeface="Arial" panose="020B0604020202020204" pitchFamily="34" charset="0"/>
              <a:buChar char="•"/>
            </a:pPr>
            <a:r>
              <a:rPr lang="en-US" sz="1300" dirty="0">
                <a:effectLst/>
                <a:latin typeface="+mn-lt"/>
                <a:ea typeface="Times New Roman" panose="02020603050405020304" pitchFamily="18" charset="0"/>
                <a:cs typeface="Aptos" panose="020B0004020202020204" pitchFamily="34" charset="0"/>
              </a:rPr>
              <a:t>Biweekly implementation will begin with the first full pay period after the policy goes into effect on 1/1 (1/5/25 start date). </a:t>
            </a:r>
            <a:endParaRPr lang="en-US" sz="1300" dirty="0">
              <a:latin typeface="+mn-lt"/>
            </a:endParaRPr>
          </a:p>
        </p:txBody>
      </p:sp>
      <p:sp>
        <p:nvSpPr>
          <p:cNvPr id="9" name="TextBox 8">
            <a:extLst>
              <a:ext uri="{FF2B5EF4-FFF2-40B4-BE49-F238E27FC236}">
                <a16:creationId xmlns:a16="http://schemas.microsoft.com/office/drawing/2014/main" id="{4707F01E-FC9F-0781-DC49-8CC1FBA7C9A4}"/>
              </a:ext>
            </a:extLst>
          </p:cNvPr>
          <p:cNvSpPr txBox="1"/>
          <p:nvPr/>
        </p:nvSpPr>
        <p:spPr>
          <a:xfrm>
            <a:off x="6790888" y="1453068"/>
            <a:ext cx="2162317"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757677"/>
                </a:solidFill>
              </a:rPr>
              <a:t>Project Check In Meetings</a:t>
            </a:r>
          </a:p>
          <a:p>
            <a:pPr marL="285750" indent="-285750">
              <a:buFont typeface="Arial" panose="020B0604020202020204" pitchFamily="34" charset="0"/>
              <a:buChar char="•"/>
            </a:pPr>
            <a:endParaRPr lang="en-US" sz="1600" b="1" dirty="0">
              <a:solidFill>
                <a:srgbClr val="757677"/>
              </a:solidFill>
            </a:endParaRPr>
          </a:p>
          <a:p>
            <a:pPr marL="285750" indent="-285750">
              <a:buFont typeface="Arial" panose="020B0604020202020204" pitchFamily="34" charset="0"/>
              <a:buChar char="•"/>
            </a:pPr>
            <a:r>
              <a:rPr lang="en-US" sz="1600" b="1" dirty="0">
                <a:solidFill>
                  <a:srgbClr val="757677"/>
                </a:solidFill>
              </a:rPr>
              <a:t>COI and OCM Forums</a:t>
            </a:r>
          </a:p>
          <a:p>
            <a:pPr marL="285750" indent="-285750">
              <a:buFont typeface="Arial" panose="020B0604020202020204" pitchFamily="34" charset="0"/>
              <a:buChar char="•"/>
            </a:pPr>
            <a:endParaRPr lang="en-US" sz="1600" b="1" dirty="0">
              <a:solidFill>
                <a:srgbClr val="757677"/>
              </a:solidFill>
            </a:endParaRPr>
          </a:p>
          <a:p>
            <a:pPr marL="285750" indent="-285750">
              <a:buFont typeface="Arial" panose="020B0604020202020204" pitchFamily="34" charset="0"/>
              <a:buChar char="•"/>
            </a:pPr>
            <a:r>
              <a:rPr lang="en-US" sz="1600" b="1" dirty="0">
                <a:solidFill>
                  <a:srgbClr val="757677"/>
                </a:solidFill>
              </a:rPr>
              <a:t>Standalone Communications</a:t>
            </a:r>
            <a:endParaRPr lang="en-US" b="1" dirty="0">
              <a:solidFill>
                <a:srgbClr val="757677"/>
              </a:solidFill>
            </a:endParaRPr>
          </a:p>
        </p:txBody>
      </p:sp>
      <p:pic>
        <p:nvPicPr>
          <p:cNvPr id="11" name="Picture 10">
            <a:extLst>
              <a:ext uri="{FF2B5EF4-FFF2-40B4-BE49-F238E27FC236}">
                <a16:creationId xmlns:a16="http://schemas.microsoft.com/office/drawing/2014/main" id="{C859C705-99D7-3535-33B6-B1DBF9DC7BEE}"/>
              </a:ext>
            </a:extLst>
          </p:cNvPr>
          <p:cNvPicPr>
            <a:picLocks noChangeAspect="1"/>
          </p:cNvPicPr>
          <p:nvPr/>
        </p:nvPicPr>
        <p:blipFill>
          <a:blip r:embed="rId3"/>
          <a:stretch>
            <a:fillRect/>
          </a:stretch>
        </p:blipFill>
        <p:spPr>
          <a:xfrm>
            <a:off x="6628717" y="914399"/>
            <a:ext cx="2267782" cy="490377"/>
          </a:xfrm>
          <a:prstGeom prst="rect">
            <a:avLst/>
          </a:prstGeom>
        </p:spPr>
      </p:pic>
      <p:pic>
        <p:nvPicPr>
          <p:cNvPr id="13" name="Picture 12">
            <a:extLst>
              <a:ext uri="{FF2B5EF4-FFF2-40B4-BE49-F238E27FC236}">
                <a16:creationId xmlns:a16="http://schemas.microsoft.com/office/drawing/2014/main" id="{FBF8F2B6-70C6-EB0E-6186-D47F70DAD50E}"/>
              </a:ext>
            </a:extLst>
          </p:cNvPr>
          <p:cNvPicPr>
            <a:picLocks noChangeAspect="1"/>
          </p:cNvPicPr>
          <p:nvPr/>
        </p:nvPicPr>
        <p:blipFill>
          <a:blip r:embed="rId4"/>
          <a:stretch>
            <a:fillRect/>
          </a:stretch>
        </p:blipFill>
        <p:spPr>
          <a:xfrm>
            <a:off x="457201" y="3796442"/>
            <a:ext cx="2034400" cy="463351"/>
          </a:xfrm>
          <a:prstGeom prst="rect">
            <a:avLst/>
          </a:prstGeom>
        </p:spPr>
      </p:pic>
      <p:pic>
        <p:nvPicPr>
          <p:cNvPr id="15" name="Picture 14">
            <a:extLst>
              <a:ext uri="{FF2B5EF4-FFF2-40B4-BE49-F238E27FC236}">
                <a16:creationId xmlns:a16="http://schemas.microsoft.com/office/drawing/2014/main" id="{B2CDD328-D3F8-8A3C-2D0A-726F6EBD6F26}"/>
              </a:ext>
            </a:extLst>
          </p:cNvPr>
          <p:cNvPicPr>
            <a:picLocks noChangeAspect="1"/>
          </p:cNvPicPr>
          <p:nvPr/>
        </p:nvPicPr>
        <p:blipFill>
          <a:blip r:embed="rId5"/>
          <a:stretch>
            <a:fillRect/>
          </a:stretch>
        </p:blipFill>
        <p:spPr>
          <a:xfrm>
            <a:off x="190795" y="758756"/>
            <a:ext cx="6479889" cy="2846656"/>
          </a:xfrm>
          <a:prstGeom prst="rect">
            <a:avLst/>
          </a:prstGeom>
        </p:spPr>
      </p:pic>
    </p:spTree>
    <p:extLst>
      <p:ext uri="{BB962C8B-B14F-4D97-AF65-F5344CB8AC3E}">
        <p14:creationId xmlns:p14="http://schemas.microsoft.com/office/powerpoint/2010/main" val="107857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246221"/>
          </a:xfrm>
        </p:spPr>
        <p:txBody>
          <a:bodyPr/>
          <a:lstStyle/>
          <a:p>
            <a:r>
              <a:rPr lang="en-US" sz="1600" dirty="0">
                <a:latin typeface="Arial" charset="0"/>
                <a:ea typeface="Arial" charset="0"/>
                <a:cs typeface="Arial" charset="0"/>
              </a:rPr>
              <a:t>Overview</a:t>
            </a:r>
          </a:p>
        </p:txBody>
      </p:sp>
      <p:sp>
        <p:nvSpPr>
          <p:cNvPr id="3" name="Text Placeholder 2"/>
          <p:cNvSpPr>
            <a:spLocks noGrp="1"/>
          </p:cNvSpPr>
          <p:nvPr>
            <p:ph type="body" sz="quarter" idx="10"/>
          </p:nvPr>
        </p:nvSpPr>
        <p:spPr>
          <a:xfrm>
            <a:off x="457200" y="714681"/>
            <a:ext cx="7639396" cy="3714137"/>
          </a:xfrm>
        </p:spPr>
        <p:txBody>
          <a:bodyPr/>
          <a:lstStyle/>
          <a:p>
            <a:r>
              <a:rPr lang="en-US" sz="1800" dirty="0"/>
              <a:t>I. Introduction</a:t>
            </a:r>
          </a:p>
          <a:p>
            <a:r>
              <a:rPr lang="en-US" sz="1800" dirty="0"/>
              <a:t>II. Policy-Covered Staff and Academic Appointees</a:t>
            </a:r>
          </a:p>
          <a:p>
            <a:pPr marL="171450" lvl="1" indent="-171450">
              <a:buFont typeface="Arial" panose="020B0604020202020204" pitchFamily="34" charset="0"/>
              <a:buChar char="•"/>
            </a:pPr>
            <a:r>
              <a:rPr lang="en-US" sz="1600" b="1" dirty="0">
                <a:solidFill>
                  <a:schemeClr val="accent3"/>
                </a:solidFill>
              </a:rPr>
              <a:t>  Expansion of Eligibility for Paid Sick Leave</a:t>
            </a:r>
          </a:p>
          <a:p>
            <a:pPr marL="285750" lvl="1" indent="-285750">
              <a:buFont typeface="Arial" panose="020B0604020202020204" pitchFamily="34" charset="0"/>
              <a:buChar char="•"/>
            </a:pPr>
            <a:r>
              <a:rPr lang="en-US" sz="1600" b="1" dirty="0">
                <a:solidFill>
                  <a:schemeClr val="accent3"/>
                </a:solidFill>
              </a:rPr>
              <a:t>Expansion of Reasons to Use Paid Sick Leave</a:t>
            </a:r>
          </a:p>
          <a:p>
            <a:pPr marL="285750" lvl="1" indent="-285750">
              <a:buFont typeface="Arial" panose="020B0604020202020204" pitchFamily="34" charset="0"/>
              <a:buChar char="•"/>
            </a:pPr>
            <a:r>
              <a:rPr lang="en-US" sz="1600" b="1" dirty="0">
                <a:solidFill>
                  <a:schemeClr val="accent3"/>
                </a:solidFill>
              </a:rPr>
              <a:t>Protected Paid Sick Leave </a:t>
            </a:r>
          </a:p>
          <a:p>
            <a:pPr marL="285750" lvl="1" indent="-285750">
              <a:buFont typeface="Arial" panose="020B0604020202020204" pitchFamily="34" charset="0"/>
              <a:buChar char="•"/>
            </a:pPr>
            <a:r>
              <a:rPr lang="en-US" sz="1600" b="1" dirty="0">
                <a:solidFill>
                  <a:schemeClr val="accent3"/>
                </a:solidFill>
              </a:rPr>
              <a:t>Notice and Documentation Requirements</a:t>
            </a:r>
          </a:p>
          <a:p>
            <a:pPr marL="285750" lvl="1" indent="-285750">
              <a:buFont typeface="Arial" panose="020B0604020202020204" pitchFamily="34" charset="0"/>
              <a:buChar char="•"/>
            </a:pPr>
            <a:r>
              <a:rPr lang="en-US" sz="1600" b="1" dirty="0">
                <a:solidFill>
                  <a:schemeClr val="accent3"/>
                </a:solidFill>
              </a:rPr>
              <a:t>Extension of Paid Sick Leave Reinstatement Timeframe</a:t>
            </a:r>
          </a:p>
          <a:p>
            <a:pPr lvl="1"/>
            <a:endParaRPr lang="en-US" sz="1600" b="1" dirty="0">
              <a:solidFill>
                <a:schemeClr val="accent3"/>
              </a:solidFill>
            </a:endParaRPr>
          </a:p>
          <a:p>
            <a:pPr lvl="1"/>
            <a:r>
              <a:rPr lang="en-US" sz="1800" b="1" dirty="0">
                <a:solidFill>
                  <a:srgbClr val="005581"/>
                </a:solidFill>
              </a:rPr>
              <a:t>III. Represented Staff and Academic Appointees</a:t>
            </a:r>
          </a:p>
          <a:p>
            <a:pPr lvl="1"/>
            <a:r>
              <a:rPr lang="en-US" sz="1800" b="1" dirty="0">
                <a:solidFill>
                  <a:srgbClr val="005581"/>
                </a:solidFill>
              </a:rPr>
              <a:t>IV. </a:t>
            </a:r>
            <a:r>
              <a:rPr lang="en-US" sz="1800" b="1" dirty="0" err="1">
                <a:solidFill>
                  <a:srgbClr val="005581"/>
                </a:solidFill>
              </a:rPr>
              <a:t>UCPath</a:t>
            </a:r>
            <a:r>
              <a:rPr lang="en-US" sz="1800" b="1" dirty="0">
                <a:solidFill>
                  <a:srgbClr val="005581"/>
                </a:solidFill>
              </a:rPr>
              <a:t> Update </a:t>
            </a:r>
          </a:p>
          <a:p>
            <a:pPr lvl="1"/>
            <a:r>
              <a:rPr lang="en-US" sz="1800" b="1" dirty="0">
                <a:solidFill>
                  <a:srgbClr val="005581"/>
                </a:solidFill>
              </a:rPr>
              <a:t>V. Q&amp;A Sessions</a:t>
            </a:r>
          </a:p>
          <a:p>
            <a:pPr lvl="1"/>
            <a:endParaRPr lang="en-US" b="1" dirty="0">
              <a:solidFill>
                <a:srgbClr val="005581"/>
              </a:solidFill>
            </a:endParaRPr>
          </a:p>
          <a:p>
            <a:pPr lvl="1"/>
            <a:endParaRPr lang="en-US" dirty="0"/>
          </a:p>
          <a:p>
            <a:pPr lvl="1"/>
            <a:endParaRPr lang="en-US" dirty="0"/>
          </a:p>
        </p:txBody>
      </p:sp>
      <p:sp>
        <p:nvSpPr>
          <p:cNvPr id="5" name="Text Placeholder 2">
            <a:extLst>
              <a:ext uri="{FF2B5EF4-FFF2-40B4-BE49-F238E27FC236}">
                <a16:creationId xmlns:a16="http://schemas.microsoft.com/office/drawing/2014/main" id="{A559685E-C4A0-F1D6-CD89-A48737935726}"/>
              </a:ext>
            </a:extLst>
          </p:cNvPr>
          <p:cNvSpPr txBox="1">
            <a:spLocks/>
          </p:cNvSpPr>
          <p:nvPr/>
        </p:nvSpPr>
        <p:spPr>
          <a:xfrm>
            <a:off x="4181475" y="886437"/>
            <a:ext cx="3500438" cy="3714137"/>
          </a:xfrm>
          <a:prstGeom prst="rect">
            <a:avLst/>
          </a:prstGeom>
        </p:spPr>
        <p:txBody>
          <a:bodyPr vert="horz" lIns="0" tIns="0" rIns="0" bIns="0" rtlCol="0">
            <a:noAutofit/>
          </a:bodyPr>
          <a:lstStyle>
            <a:lvl1pPr marL="0" indent="0" algn="l" defTabSz="342900" rtl="0" eaLnBrk="1" latinLnBrk="0" hangingPunct="1">
              <a:lnSpc>
                <a:spcPct val="100000"/>
              </a:lnSpc>
              <a:spcBef>
                <a:spcPts val="800"/>
              </a:spcBef>
              <a:spcAft>
                <a:spcPts val="400"/>
              </a:spcAft>
              <a:buFont typeface="Arial"/>
              <a:buNone/>
              <a:defRPr sz="1400" b="1" i="0" kern="1200">
                <a:solidFill>
                  <a:srgbClr val="005581"/>
                </a:solidFill>
                <a:latin typeface="Arial" charset="0"/>
                <a:ea typeface="Arial" charset="0"/>
                <a:cs typeface="Arial" charset="0"/>
              </a:defRPr>
            </a:lvl1pPr>
            <a:lvl2pPr marL="0" indent="0" algn="l" defTabSz="342900" rtl="0" eaLnBrk="1" latinLnBrk="0" hangingPunct="1">
              <a:lnSpc>
                <a:spcPct val="100000"/>
              </a:lnSpc>
              <a:spcBef>
                <a:spcPts val="336"/>
              </a:spcBef>
              <a:spcAft>
                <a:spcPts val="0"/>
              </a:spcAft>
              <a:buFontTx/>
              <a:buNone/>
              <a:tabLst/>
              <a:defRPr sz="1400" b="0" i="0" kern="1200">
                <a:solidFill>
                  <a:srgbClr val="757677"/>
                </a:solidFill>
                <a:latin typeface="Arial" charset="0"/>
                <a:ea typeface="Arial" charset="0"/>
                <a:cs typeface="Arial" charset="0"/>
              </a:defRPr>
            </a:lvl2pPr>
            <a:lvl3pPr marL="457200" indent="-228600" algn="l" defTabSz="342900" rtl="0" eaLnBrk="1" latinLnBrk="0" hangingPunct="1">
              <a:lnSpc>
                <a:spcPct val="100000"/>
              </a:lnSpc>
              <a:spcBef>
                <a:spcPts val="336"/>
              </a:spcBef>
              <a:buClrTx/>
              <a:buSzPct val="100000"/>
              <a:buFont typeface="Arial" charset="0"/>
              <a:buChar char="•"/>
              <a:tabLst/>
              <a:defRPr sz="1400" b="0" i="0" kern="1200">
                <a:solidFill>
                  <a:srgbClr val="757677"/>
                </a:solidFill>
                <a:latin typeface="Arial" charset="0"/>
                <a:ea typeface="Arial" charset="0"/>
                <a:cs typeface="Arial" charset="0"/>
              </a:defRPr>
            </a:lvl3pPr>
            <a:lvl4pPr marL="685800" indent="-228600" algn="l" defTabSz="342900" rtl="0" eaLnBrk="1" latinLnBrk="0" hangingPunct="1">
              <a:spcBef>
                <a:spcPct val="20000"/>
              </a:spcBef>
              <a:buSzPct val="85000"/>
              <a:buFont typeface="Courier New" panose="02070309020205020404" pitchFamily="49" charset="0"/>
              <a:buChar char="o"/>
              <a:tabLst/>
              <a:defRPr sz="1400" b="0" i="0" kern="1200">
                <a:solidFill>
                  <a:srgbClr val="757677"/>
                </a:solidFill>
                <a:latin typeface="Arial"/>
                <a:ea typeface="+mn-ea"/>
                <a:cs typeface="Arial"/>
              </a:defRPr>
            </a:lvl4pPr>
            <a:lvl5pPr marL="1543050" indent="-171450" algn="l" defTabSz="342900" rtl="0" eaLnBrk="1" latinLnBrk="0" hangingPunct="1">
              <a:spcBef>
                <a:spcPct val="20000"/>
              </a:spcBef>
              <a:buFont typeface="Arial"/>
              <a:buChar char="»"/>
              <a:defRPr sz="1500" b="0" i="0" kern="1200">
                <a:solidFill>
                  <a:srgbClr val="666666"/>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endParaRPr lang="en-US" b="1" dirty="0">
              <a:solidFill>
                <a:srgbClr val="005581"/>
              </a:solidFill>
            </a:endParaRPr>
          </a:p>
          <a:p>
            <a:pPr lvl="1"/>
            <a:endParaRPr lang="en-US" dirty="0"/>
          </a:p>
          <a:p>
            <a:pPr lvl="1"/>
            <a:endParaRPr lang="en-US" dirty="0"/>
          </a:p>
        </p:txBody>
      </p:sp>
    </p:spTree>
    <p:extLst>
      <p:ext uri="{BB962C8B-B14F-4D97-AF65-F5344CB8AC3E}">
        <p14:creationId xmlns:p14="http://schemas.microsoft.com/office/powerpoint/2010/main" val="132312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23"/>
            <a:ext cx="8229600" cy="1169551"/>
          </a:xfrm>
        </p:spPr>
        <p:txBody>
          <a:bodyPr/>
          <a:lstStyle/>
          <a:p>
            <a:r>
              <a:rPr lang="en-US" sz="1600" dirty="0" err="1"/>
              <a:t>UCPath</a:t>
            </a:r>
            <a:r>
              <a:rPr lang="en-US" sz="1600" dirty="0"/>
              <a:t> Training</a:t>
            </a: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pic>
        <p:nvPicPr>
          <p:cNvPr id="13" name="Picture 12">
            <a:extLst>
              <a:ext uri="{FF2B5EF4-FFF2-40B4-BE49-F238E27FC236}">
                <a16:creationId xmlns:a16="http://schemas.microsoft.com/office/drawing/2014/main" id="{FBF8F2B6-70C6-EB0E-6186-D47F70DAD50E}"/>
              </a:ext>
            </a:extLst>
          </p:cNvPr>
          <p:cNvPicPr>
            <a:picLocks noChangeAspect="1"/>
          </p:cNvPicPr>
          <p:nvPr/>
        </p:nvPicPr>
        <p:blipFill>
          <a:blip r:embed="rId3"/>
          <a:stretch>
            <a:fillRect/>
          </a:stretch>
        </p:blipFill>
        <p:spPr>
          <a:xfrm>
            <a:off x="1673544" y="4337672"/>
            <a:ext cx="2090837" cy="476205"/>
          </a:xfrm>
          <a:prstGeom prst="rect">
            <a:avLst/>
          </a:prstGeom>
        </p:spPr>
      </p:pic>
      <p:sp>
        <p:nvSpPr>
          <p:cNvPr id="5" name="Text Placeholder 4">
            <a:extLst>
              <a:ext uri="{FF2B5EF4-FFF2-40B4-BE49-F238E27FC236}">
                <a16:creationId xmlns:a16="http://schemas.microsoft.com/office/drawing/2014/main" id="{D29C567E-4F39-0853-65B7-18B5DDE92048}"/>
              </a:ext>
            </a:extLst>
          </p:cNvPr>
          <p:cNvSpPr>
            <a:spLocks noGrp="1"/>
          </p:cNvSpPr>
          <p:nvPr>
            <p:ph type="body" sz="quarter" idx="11"/>
          </p:nvPr>
        </p:nvSpPr>
        <p:spPr>
          <a:xfrm>
            <a:off x="457200" y="808013"/>
            <a:ext cx="7737566" cy="3415644"/>
          </a:xfrm>
        </p:spPr>
        <p:txBody>
          <a:bodyPr>
            <a:normAutofit fontScale="92500" lnSpcReduction="10000"/>
          </a:bodyPr>
          <a:lstStyle/>
          <a:p>
            <a:pPr marL="0" marR="0">
              <a:spcBef>
                <a:spcPts val="0"/>
              </a:spcBef>
              <a:spcAft>
                <a:spcPts val="0"/>
              </a:spcAft>
            </a:pPr>
            <a:r>
              <a:rPr lang="en-US" sz="1700" b="0" dirty="0">
                <a:solidFill>
                  <a:srgbClr val="757677"/>
                </a:solidFill>
                <a:latin typeface="+mj-lt"/>
                <a:ea typeface="Aptos" panose="020B0004020202020204" pitchFamily="34" charset="0"/>
                <a:cs typeface="Aptos" panose="020B0004020202020204" pitchFamily="34" charset="0"/>
              </a:rPr>
              <a:t>T</a:t>
            </a:r>
            <a:r>
              <a:rPr lang="en-US" sz="1700" b="0" dirty="0">
                <a:solidFill>
                  <a:srgbClr val="757677"/>
                </a:solidFill>
                <a:effectLst/>
                <a:latin typeface="+mj-lt"/>
                <a:ea typeface="Aptos" panose="020B0004020202020204" pitchFamily="34" charset="0"/>
                <a:cs typeface="Aptos" panose="020B0004020202020204" pitchFamily="34" charset="0"/>
              </a:rPr>
              <a:t>he following is a preliminary list of </a:t>
            </a:r>
            <a:r>
              <a:rPr lang="en-US" sz="1700" b="0" dirty="0" err="1">
                <a:solidFill>
                  <a:srgbClr val="757677"/>
                </a:solidFill>
                <a:effectLst/>
                <a:latin typeface="+mj-lt"/>
                <a:ea typeface="Aptos" panose="020B0004020202020204" pitchFamily="34" charset="0"/>
                <a:cs typeface="Aptos" panose="020B0004020202020204" pitchFamily="34" charset="0"/>
              </a:rPr>
              <a:t>UCPath</a:t>
            </a:r>
            <a:r>
              <a:rPr lang="en-US" sz="1700" b="0" dirty="0">
                <a:solidFill>
                  <a:srgbClr val="757677"/>
                </a:solidFill>
                <a:effectLst/>
                <a:latin typeface="+mj-lt"/>
                <a:ea typeface="Aptos" panose="020B0004020202020204" pitchFamily="34" charset="0"/>
                <a:cs typeface="Aptos" panose="020B0004020202020204" pitchFamily="34" charset="0"/>
              </a:rPr>
              <a:t> training materials that will be updated:</a:t>
            </a:r>
          </a:p>
          <a:p>
            <a:pPr marL="0" marR="0">
              <a:spcBef>
                <a:spcPts val="0"/>
              </a:spcBef>
              <a:spcAft>
                <a:spcPts val="0"/>
              </a:spcAft>
            </a:pPr>
            <a:r>
              <a:rPr lang="en-US" sz="1800" dirty="0">
                <a:solidFill>
                  <a:srgbClr val="757677"/>
                </a:solidFill>
                <a:effectLst/>
                <a:latin typeface="+mj-lt"/>
                <a:ea typeface="Aptos" panose="020B0004020202020204" pitchFamily="34" charset="0"/>
                <a:cs typeface="Aptos" panose="020B0004020202020204" pitchFamily="34" charset="0"/>
              </a:rPr>
              <a:t> </a:t>
            </a:r>
          </a:p>
          <a:p>
            <a:pPr marL="0" marR="0">
              <a:spcBef>
                <a:spcPts val="0"/>
              </a:spcBef>
              <a:spcAft>
                <a:spcPts val="0"/>
              </a:spcAft>
            </a:pPr>
            <a:r>
              <a:rPr lang="en-US" sz="1700" dirty="0">
                <a:solidFill>
                  <a:srgbClr val="757677"/>
                </a:solidFill>
                <a:effectLst/>
                <a:latin typeface="+mj-lt"/>
                <a:ea typeface="Aptos" panose="020B0004020202020204" pitchFamily="34" charset="0"/>
                <a:cs typeface="Aptos" panose="020B0004020202020204" pitchFamily="34" charset="0"/>
              </a:rPr>
              <a:t>Employee Self Service Users</a:t>
            </a:r>
          </a:p>
          <a:p>
            <a:pPr marL="0" marR="0">
              <a:spcBef>
                <a:spcPts val="0"/>
              </a:spcBef>
              <a:spcAft>
                <a:spcPts val="0"/>
              </a:spcAft>
            </a:pPr>
            <a:r>
              <a:rPr lang="en-US" sz="1700" b="0" i="1" u="sng" dirty="0">
                <a:solidFill>
                  <a:srgbClr val="757677"/>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Job Aid:</a:t>
            </a:r>
            <a:r>
              <a:rPr lang="en-US" sz="1700" b="0" u="sng" dirty="0">
                <a:solidFill>
                  <a:srgbClr val="757677"/>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 How </a:t>
            </a:r>
            <a:r>
              <a:rPr lang="en-US" sz="1700" b="0" u="sng" dirty="0" err="1">
                <a:solidFill>
                  <a:srgbClr val="757677"/>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UCPath</a:t>
            </a:r>
            <a:r>
              <a:rPr lang="en-US" sz="1700" b="0" u="sng" dirty="0">
                <a:solidFill>
                  <a:srgbClr val="757677"/>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 Displays Leave Balances</a:t>
            </a:r>
            <a:endParaRPr lang="en-US" sz="1700" b="0" dirty="0">
              <a:solidFill>
                <a:srgbClr val="757677"/>
              </a:solidFill>
              <a:effectLst/>
              <a:latin typeface="+mj-lt"/>
              <a:ea typeface="Aptos" panose="020B0004020202020204" pitchFamily="34" charset="0"/>
              <a:cs typeface="Aptos" panose="020B0004020202020204" pitchFamily="34" charset="0"/>
            </a:endParaRPr>
          </a:p>
          <a:p>
            <a:pPr marL="0" marR="0">
              <a:spcBef>
                <a:spcPts val="0"/>
              </a:spcBef>
              <a:spcAft>
                <a:spcPts val="0"/>
              </a:spcAft>
            </a:pPr>
            <a:r>
              <a:rPr lang="en-US" sz="1700" b="0" i="1" u="sng" dirty="0">
                <a:solidFill>
                  <a:srgbClr val="757677"/>
                </a:solidFill>
                <a:effectLst/>
                <a:latin typeface="+mj-l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Simulation:</a:t>
            </a:r>
            <a:r>
              <a:rPr lang="en-US" sz="1700" b="0" u="sng" dirty="0">
                <a:solidFill>
                  <a:srgbClr val="757677"/>
                </a:solidFill>
                <a:effectLst/>
                <a:latin typeface="+mj-l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 Review My Leave Balances</a:t>
            </a:r>
            <a:endParaRPr lang="en-US" sz="1700" b="0" dirty="0">
              <a:solidFill>
                <a:srgbClr val="757677"/>
              </a:solidFill>
              <a:effectLst/>
              <a:latin typeface="+mj-lt"/>
              <a:ea typeface="Aptos" panose="020B0004020202020204" pitchFamily="34" charset="0"/>
              <a:cs typeface="Aptos" panose="020B0004020202020204" pitchFamily="34" charset="0"/>
            </a:endParaRPr>
          </a:p>
          <a:p>
            <a:pPr marL="0" marR="0">
              <a:spcBef>
                <a:spcPts val="0"/>
              </a:spcBef>
              <a:spcAft>
                <a:spcPts val="0"/>
              </a:spcAft>
            </a:pPr>
            <a:r>
              <a:rPr lang="en-US" sz="1700" b="0" i="1" u="sng" dirty="0">
                <a:solidFill>
                  <a:srgbClr val="757677"/>
                </a:solidFill>
                <a:effectLst/>
                <a:latin typeface="+mj-lt"/>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Simulation:</a:t>
            </a:r>
            <a:r>
              <a:rPr lang="en-US" sz="1700" b="0" u="sng" dirty="0">
                <a:solidFill>
                  <a:srgbClr val="757677"/>
                </a:solidFill>
                <a:effectLst/>
                <a:latin typeface="+mj-lt"/>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 Review My Leave Balances (With Sabbatical Credit)</a:t>
            </a:r>
            <a:endParaRPr lang="en-US" sz="1700" b="0" dirty="0">
              <a:solidFill>
                <a:srgbClr val="757677"/>
              </a:solidFill>
              <a:effectLst/>
              <a:latin typeface="+mj-lt"/>
              <a:ea typeface="Aptos" panose="020B0004020202020204" pitchFamily="34" charset="0"/>
              <a:cs typeface="Aptos" panose="020B0004020202020204" pitchFamily="34" charset="0"/>
            </a:endParaRPr>
          </a:p>
          <a:p>
            <a:pPr marL="0" marR="0">
              <a:spcBef>
                <a:spcPts val="0"/>
              </a:spcBef>
              <a:spcAft>
                <a:spcPts val="0"/>
              </a:spcAft>
            </a:pPr>
            <a:r>
              <a:rPr lang="en-US" sz="1700" b="0" dirty="0">
                <a:solidFill>
                  <a:srgbClr val="757677"/>
                </a:solidFill>
                <a:effectLst/>
                <a:latin typeface="+mj-lt"/>
                <a:ea typeface="Aptos" panose="020B0004020202020204" pitchFamily="34" charset="0"/>
                <a:cs typeface="Aptos" panose="020B0004020202020204" pitchFamily="34" charset="0"/>
              </a:rPr>
              <a:t> </a:t>
            </a:r>
          </a:p>
          <a:p>
            <a:pPr marL="0" marR="0">
              <a:spcBef>
                <a:spcPts val="0"/>
              </a:spcBef>
              <a:spcAft>
                <a:spcPts val="0"/>
              </a:spcAft>
            </a:pPr>
            <a:r>
              <a:rPr lang="en-US" sz="1700" dirty="0">
                <a:solidFill>
                  <a:srgbClr val="757677"/>
                </a:solidFill>
                <a:effectLst/>
                <a:latin typeface="+mj-lt"/>
                <a:ea typeface="Aptos" panose="020B0004020202020204" pitchFamily="34" charset="0"/>
                <a:cs typeface="Aptos" panose="020B0004020202020204" pitchFamily="34" charset="0"/>
              </a:rPr>
              <a:t>Location Users</a:t>
            </a:r>
          </a:p>
          <a:p>
            <a:pPr marL="0" marR="0">
              <a:spcBef>
                <a:spcPts val="0"/>
              </a:spcBef>
              <a:spcAft>
                <a:spcPts val="0"/>
              </a:spcAft>
            </a:pPr>
            <a:r>
              <a:rPr lang="en-US" sz="1700" b="0" i="1" u="sng" dirty="0">
                <a:solidFill>
                  <a:srgbClr val="757677"/>
                </a:solidFill>
                <a:effectLst/>
                <a:latin typeface="+mj-lt"/>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Job Aid:</a:t>
            </a:r>
            <a:r>
              <a:rPr lang="en-US" sz="1700" b="0" u="sng" dirty="0">
                <a:solidFill>
                  <a:srgbClr val="757677"/>
                </a:solidFill>
                <a:effectLst/>
                <a:latin typeface="+mj-lt"/>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 </a:t>
            </a:r>
            <a:r>
              <a:rPr lang="en-US" sz="1700" b="0" u="sng" dirty="0" err="1">
                <a:solidFill>
                  <a:srgbClr val="757677"/>
                </a:solidFill>
                <a:effectLst/>
                <a:latin typeface="+mj-lt"/>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UCPath</a:t>
            </a:r>
            <a:r>
              <a:rPr lang="en-US" sz="1700" b="0" u="sng" dirty="0">
                <a:solidFill>
                  <a:srgbClr val="757677"/>
                </a:solidFill>
                <a:effectLst/>
                <a:latin typeface="+mj-lt"/>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 Reports</a:t>
            </a:r>
            <a:endParaRPr lang="en-US" sz="1700" b="0" dirty="0">
              <a:solidFill>
                <a:srgbClr val="757677"/>
              </a:solidFill>
              <a:effectLst/>
              <a:latin typeface="+mj-lt"/>
              <a:ea typeface="Aptos" panose="020B0004020202020204" pitchFamily="34" charset="0"/>
              <a:cs typeface="Aptos" panose="020B0004020202020204" pitchFamily="34" charset="0"/>
            </a:endParaRPr>
          </a:p>
          <a:p>
            <a:pPr marL="0" marR="0">
              <a:spcBef>
                <a:spcPts val="0"/>
              </a:spcBef>
              <a:spcAft>
                <a:spcPts val="0"/>
              </a:spcAft>
            </a:pPr>
            <a:r>
              <a:rPr lang="en-US" sz="1700" b="0" i="1" u="sng" dirty="0">
                <a:solidFill>
                  <a:srgbClr val="757677"/>
                </a:solidFill>
                <a:effectLst/>
                <a:latin typeface="+mj-lt"/>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Job Aid:</a:t>
            </a:r>
            <a:r>
              <a:rPr lang="en-US" sz="1700" b="0" u="sng" dirty="0">
                <a:solidFill>
                  <a:srgbClr val="757677"/>
                </a:solidFill>
                <a:effectLst/>
                <a:latin typeface="+mj-lt"/>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 Extended Absence Request Leaves and Description</a:t>
            </a:r>
            <a:endParaRPr lang="en-US" sz="1700" b="0" dirty="0">
              <a:solidFill>
                <a:srgbClr val="757677"/>
              </a:solidFill>
              <a:effectLst/>
              <a:latin typeface="+mj-lt"/>
              <a:ea typeface="Aptos" panose="020B0004020202020204" pitchFamily="34" charset="0"/>
              <a:cs typeface="Aptos" panose="020B0004020202020204" pitchFamily="34" charset="0"/>
            </a:endParaRPr>
          </a:p>
          <a:p>
            <a:pPr marL="0" marR="0">
              <a:spcBef>
                <a:spcPts val="0"/>
              </a:spcBef>
              <a:spcAft>
                <a:spcPts val="0"/>
              </a:spcAft>
            </a:pPr>
            <a:r>
              <a:rPr lang="en-US" sz="1700" b="0" i="1" u="sng" dirty="0">
                <a:solidFill>
                  <a:srgbClr val="757677"/>
                </a:solidFill>
                <a:effectLst/>
                <a:latin typeface="+mj-lt"/>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Simulation: </a:t>
            </a:r>
            <a:r>
              <a:rPr lang="en-US" sz="1700" b="0" u="sng" dirty="0">
                <a:solidFill>
                  <a:srgbClr val="757677"/>
                </a:solidFill>
                <a:effectLst/>
                <a:latin typeface="+mj-lt"/>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View Employee Absence Balance Data</a:t>
            </a:r>
            <a:endParaRPr lang="en-US" sz="1700" b="0" dirty="0">
              <a:solidFill>
                <a:srgbClr val="757677"/>
              </a:solidFill>
              <a:effectLst/>
              <a:latin typeface="+mj-lt"/>
              <a:ea typeface="Aptos" panose="020B0004020202020204" pitchFamily="34" charset="0"/>
              <a:cs typeface="Aptos" panose="020B0004020202020204" pitchFamily="34" charset="0"/>
            </a:endParaRPr>
          </a:p>
          <a:p>
            <a:pPr marL="0" marR="0">
              <a:spcBef>
                <a:spcPts val="0"/>
              </a:spcBef>
              <a:spcAft>
                <a:spcPts val="0"/>
              </a:spcAft>
            </a:pPr>
            <a:r>
              <a:rPr lang="en-US" sz="1700" b="0" i="1" u="sng" dirty="0">
                <a:solidFill>
                  <a:srgbClr val="757677"/>
                </a:solidFill>
                <a:effectLst/>
                <a:latin typeface="+mj-lt"/>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Simulation:</a:t>
            </a:r>
            <a:r>
              <a:rPr lang="en-US" sz="1700" b="0" u="sng" dirty="0">
                <a:solidFill>
                  <a:srgbClr val="757677"/>
                </a:solidFill>
                <a:effectLst/>
                <a:latin typeface="+mj-lt"/>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 Submit Medical Leave of Absence Request</a:t>
            </a:r>
            <a:endParaRPr lang="en-US" sz="1700" b="0" dirty="0">
              <a:solidFill>
                <a:srgbClr val="757677"/>
              </a:solidFill>
              <a:effectLst/>
              <a:latin typeface="+mj-lt"/>
              <a:ea typeface="Aptos" panose="020B0004020202020204" pitchFamily="34" charset="0"/>
              <a:cs typeface="Aptos" panose="020B0004020202020204" pitchFamily="34" charset="0"/>
            </a:endParaRPr>
          </a:p>
          <a:p>
            <a:pPr marL="0" marR="0">
              <a:spcBef>
                <a:spcPts val="0"/>
              </a:spcBef>
              <a:spcAft>
                <a:spcPts val="0"/>
              </a:spcAft>
            </a:pPr>
            <a:r>
              <a:rPr lang="en-US" sz="1700" b="0" dirty="0">
                <a:solidFill>
                  <a:srgbClr val="757677"/>
                </a:solidFill>
                <a:effectLst/>
                <a:latin typeface="+mj-lt"/>
                <a:ea typeface="Aptos" panose="020B0004020202020204" pitchFamily="34" charset="0"/>
                <a:cs typeface="Aptos" panose="020B0004020202020204" pitchFamily="34" charset="0"/>
              </a:rPr>
              <a:t> </a:t>
            </a:r>
          </a:p>
          <a:p>
            <a:pPr marL="0" marR="0">
              <a:spcBef>
                <a:spcPts val="0"/>
              </a:spcBef>
              <a:spcAft>
                <a:spcPts val="0"/>
              </a:spcAft>
            </a:pPr>
            <a:r>
              <a:rPr lang="en-US" sz="1700" b="0" dirty="0">
                <a:solidFill>
                  <a:srgbClr val="757677"/>
                </a:solidFill>
                <a:latin typeface="+mj-lt"/>
                <a:ea typeface="Aptos" panose="020B0004020202020204" pitchFamily="34" charset="0"/>
                <a:cs typeface="Aptos" panose="020B0004020202020204" pitchFamily="34" charset="0"/>
              </a:rPr>
              <a:t>A full</a:t>
            </a:r>
            <a:r>
              <a:rPr lang="en-US" sz="1700" b="0" dirty="0">
                <a:solidFill>
                  <a:srgbClr val="757677"/>
                </a:solidFill>
                <a:effectLst/>
                <a:latin typeface="+mj-lt"/>
                <a:ea typeface="Aptos" panose="020B0004020202020204" pitchFamily="34" charset="0"/>
                <a:cs typeface="Aptos" panose="020B0004020202020204" pitchFamily="34" charset="0"/>
              </a:rPr>
              <a:t> training schedule and additional deliverables are forthcoming.</a:t>
            </a:r>
          </a:p>
          <a:p>
            <a:endParaRPr lang="en-US" dirty="0"/>
          </a:p>
        </p:txBody>
      </p:sp>
    </p:spTree>
    <p:extLst>
      <p:ext uri="{BB962C8B-B14F-4D97-AF65-F5344CB8AC3E}">
        <p14:creationId xmlns:p14="http://schemas.microsoft.com/office/powerpoint/2010/main" val="4287373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green wall&#10;&#10;Description automatically generated">
            <a:extLst>
              <a:ext uri="{FF2B5EF4-FFF2-40B4-BE49-F238E27FC236}">
                <a16:creationId xmlns:a16="http://schemas.microsoft.com/office/drawing/2014/main" id="{61FF749C-8313-0579-EF99-A68B1BF9B0E2}"/>
              </a:ext>
            </a:extLst>
          </p:cNvPr>
          <p:cNvPicPr>
            <a:picLocks noGrp="1" noChangeAspect="1"/>
          </p:cNvPicPr>
          <p:nvPr>
            <p:ph type="pic" sz="quarter" idx="14"/>
          </p:nvPr>
        </p:nvPicPr>
        <p:blipFill>
          <a:blip r:embed="rId3"/>
          <a:srcRect t="12500" b="12500"/>
          <a:stretch/>
        </p:blipFill>
        <p:spPr>
          <a:xfrm>
            <a:off x="20" y="10"/>
            <a:ext cx="9143980" cy="5143490"/>
          </a:xfrm>
          <a:noFill/>
        </p:spPr>
      </p:pic>
      <p:sp>
        <p:nvSpPr>
          <p:cNvPr id="4" name="Text Placeholder 3">
            <a:extLst>
              <a:ext uri="{FF2B5EF4-FFF2-40B4-BE49-F238E27FC236}">
                <a16:creationId xmlns:a16="http://schemas.microsoft.com/office/drawing/2014/main" id="{70EC0CAB-A21A-1149-A595-E51900563A4E}"/>
              </a:ext>
            </a:extLst>
          </p:cNvPr>
          <p:cNvSpPr>
            <a:spLocks noGrp="1"/>
          </p:cNvSpPr>
          <p:nvPr>
            <p:ph type="body" sz="quarter" idx="15"/>
          </p:nvPr>
        </p:nvSpPr>
        <p:spPr>
          <a:xfrm>
            <a:off x="274319" y="1234440"/>
            <a:ext cx="3069771" cy="677108"/>
          </a:xfrm>
        </p:spPr>
        <p:txBody>
          <a:bodyPr wrap="none">
            <a:normAutofit/>
          </a:bodyPr>
          <a:lstStyle/>
          <a:p>
            <a:r>
              <a:rPr lang="en-US" dirty="0"/>
              <a:t>Q&amp;A Sessions</a:t>
            </a:r>
          </a:p>
        </p:txBody>
      </p:sp>
    </p:spTree>
    <p:extLst>
      <p:ext uri="{BB962C8B-B14F-4D97-AF65-F5344CB8AC3E}">
        <p14:creationId xmlns:p14="http://schemas.microsoft.com/office/powerpoint/2010/main" val="421624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989"/>
            <a:ext cx="8229600" cy="1354217"/>
          </a:xfrm>
        </p:spPr>
        <p:txBody>
          <a:bodyPr/>
          <a:lstStyle/>
          <a:p>
            <a:r>
              <a:rPr lang="en-US" sz="1600" dirty="0"/>
              <a:t>Q&amp;A Sessions</a:t>
            </a:r>
            <a:br>
              <a:rPr lang="en-US" sz="1200" dirty="0"/>
            </a:br>
            <a:br>
              <a:rPr lang="en-US" sz="12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3" name="Text Placeholder 2"/>
          <p:cNvSpPr>
            <a:spLocks noGrp="1"/>
          </p:cNvSpPr>
          <p:nvPr>
            <p:ph type="body" sz="quarter" idx="11"/>
          </p:nvPr>
        </p:nvSpPr>
        <p:spPr>
          <a:xfrm>
            <a:off x="457200" y="805773"/>
            <a:ext cx="8229600" cy="3531953"/>
          </a:xfrm>
        </p:spPr>
        <p:txBody>
          <a:bodyPr>
            <a:noAutofit/>
          </a:bodyPr>
          <a:lstStyle/>
          <a:p>
            <a:pPr lvl="1"/>
            <a:r>
              <a:rPr lang="en-US" b="1" dirty="0">
                <a:solidFill>
                  <a:srgbClr val="005581"/>
                </a:solidFill>
              </a:rPr>
              <a:t>Wednesday, October 23, 2024</a:t>
            </a:r>
          </a:p>
          <a:p>
            <a:pPr lvl="1"/>
            <a:r>
              <a:rPr lang="en-US" dirty="0"/>
              <a:t>10:00-11:00 am</a:t>
            </a:r>
          </a:p>
          <a:p>
            <a:pPr lvl="1"/>
            <a:r>
              <a:rPr lang="en-US" dirty="0">
                <a:hlinkClick r:id="rId3">
                  <a:extLst>
                    <a:ext uri="{A12FA001-AC4F-418D-AE19-62706E023703}">
                      <ahyp:hlinkClr xmlns:ahyp="http://schemas.microsoft.com/office/drawing/2018/hyperlinkcolor" val="tx"/>
                    </a:ext>
                  </a:extLst>
                </a:hlinkClick>
              </a:rPr>
              <a:t>Registration Link</a:t>
            </a:r>
            <a:endParaRPr lang="en-US" dirty="0"/>
          </a:p>
          <a:p>
            <a:pPr lvl="1"/>
            <a:endParaRPr lang="en-US" dirty="0"/>
          </a:p>
          <a:p>
            <a:pPr lvl="1"/>
            <a:r>
              <a:rPr lang="en-US" b="1" dirty="0">
                <a:solidFill>
                  <a:srgbClr val="005581"/>
                </a:solidFill>
              </a:rPr>
              <a:t>Wednesday, November 6, 2024</a:t>
            </a:r>
          </a:p>
          <a:p>
            <a:pPr lvl="1"/>
            <a:r>
              <a:rPr lang="en-US" dirty="0"/>
              <a:t>10:00 am-11:00 am</a:t>
            </a:r>
          </a:p>
          <a:p>
            <a:pPr lvl="1"/>
            <a:r>
              <a:rPr lang="en-US" dirty="0">
                <a:hlinkClick r:id="rId4">
                  <a:extLst>
                    <a:ext uri="{A12FA001-AC4F-418D-AE19-62706E023703}">
                      <ahyp:hlinkClr xmlns:ahyp="http://schemas.microsoft.com/office/drawing/2018/hyperlinkcolor" val="tx"/>
                    </a:ext>
                  </a:extLst>
                </a:hlinkClick>
              </a:rPr>
              <a:t>Registration Link</a:t>
            </a:r>
            <a:endParaRPr lang="en-US" dirty="0"/>
          </a:p>
          <a:p>
            <a:pPr lvl="1"/>
            <a:endParaRPr lang="en-US" dirty="0"/>
          </a:p>
          <a:p>
            <a:pPr lvl="1"/>
            <a:r>
              <a:rPr lang="en-US" b="1" dirty="0">
                <a:solidFill>
                  <a:srgbClr val="005581"/>
                </a:solidFill>
              </a:rPr>
              <a:t>Tuesday, November 19, 2024</a:t>
            </a:r>
          </a:p>
          <a:p>
            <a:pPr lvl="1"/>
            <a:r>
              <a:rPr lang="en-US" dirty="0"/>
              <a:t>11:00 am-12:00 pm</a:t>
            </a:r>
          </a:p>
          <a:p>
            <a:pPr lvl="1"/>
            <a:r>
              <a:rPr lang="en-US" dirty="0">
                <a:hlinkClick r:id="rId5">
                  <a:extLst>
                    <a:ext uri="{A12FA001-AC4F-418D-AE19-62706E023703}">
                      <ahyp:hlinkClr xmlns:ahyp="http://schemas.microsoft.com/office/drawing/2018/hyperlinkcolor" val="tx"/>
                    </a:ext>
                  </a:extLst>
                </a:hlinkClick>
              </a:rPr>
              <a:t>Registration Link</a:t>
            </a:r>
            <a:endParaRPr lang="en-US" dirty="0"/>
          </a:p>
          <a:p>
            <a:pPr lvl="1"/>
            <a:endParaRPr lang="en-US" dirty="0"/>
          </a:p>
          <a:p>
            <a:pPr lvl="1"/>
            <a:r>
              <a:rPr lang="en-US" dirty="0"/>
              <a:t>Please submit questions when you register or e-mail them to </a:t>
            </a:r>
            <a:r>
              <a:rPr lang="en-US" dirty="0">
                <a:hlinkClick r:id="rId6">
                  <a:extLst>
                    <a:ext uri="{A12FA001-AC4F-418D-AE19-62706E023703}">
                      <ahyp:hlinkClr xmlns:ahyp="http://schemas.microsoft.com/office/drawing/2018/hyperlinkcolor" val="tx"/>
                    </a:ext>
                  </a:extLst>
                </a:hlinkClick>
              </a:rPr>
              <a:t>ExpandedSickLeave@ucop.edu</a:t>
            </a:r>
            <a:r>
              <a:rPr lang="en-US" dirty="0"/>
              <a:t>. </a:t>
            </a:r>
          </a:p>
          <a:p>
            <a:pPr lvl="1"/>
            <a:r>
              <a:rPr lang="en-US" dirty="0"/>
              <a:t>Questions should be submitted at least three days in advance of the Q&amp;A session you plan to attend.</a:t>
            </a:r>
          </a:p>
        </p:txBody>
      </p:sp>
    </p:spTree>
    <p:extLst>
      <p:ext uri="{BB962C8B-B14F-4D97-AF65-F5344CB8AC3E}">
        <p14:creationId xmlns:p14="http://schemas.microsoft.com/office/powerpoint/2010/main" val="405344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17" y="147773"/>
            <a:ext cx="8229600" cy="738664"/>
          </a:xfrm>
        </p:spPr>
        <p:txBody>
          <a:bodyPr/>
          <a:lstStyle/>
          <a:p>
            <a:r>
              <a:rPr lang="en-US" sz="1600" dirty="0">
                <a:solidFill>
                  <a:schemeClr val="accent2"/>
                </a:solidFill>
                <a:latin typeface="Arial" charset="0"/>
                <a:ea typeface="Arial" charset="0"/>
                <a:cs typeface="Arial" charset="0"/>
              </a:rPr>
              <a:t>Introduction</a:t>
            </a:r>
            <a:br>
              <a:rPr lang="en-US" sz="1600" dirty="0">
                <a:latin typeface="Arial" charset="0"/>
                <a:ea typeface="Arial" charset="0"/>
                <a:cs typeface="Arial" charset="0"/>
              </a:rPr>
            </a:br>
            <a:r>
              <a:rPr lang="en-US" sz="1600" dirty="0">
                <a:solidFill>
                  <a:schemeClr val="tx2"/>
                </a:solidFill>
                <a:latin typeface="Arial" charset="0"/>
                <a:ea typeface="Arial" charset="0"/>
                <a:cs typeface="Arial" charset="0"/>
              </a:rPr>
              <a:t>Policies and Collective Bargaining Agreements</a:t>
            </a:r>
            <a:br>
              <a:rPr lang="en-US" sz="1600" dirty="0">
                <a:latin typeface="Arial" charset="0"/>
                <a:ea typeface="Arial" charset="0"/>
                <a:cs typeface="Arial" charset="0"/>
              </a:rPr>
            </a:br>
            <a:endParaRPr lang="en-US" sz="1600" dirty="0">
              <a:latin typeface="Arial" charset="0"/>
              <a:ea typeface="Arial" charset="0"/>
              <a:cs typeface="Arial" charset="0"/>
            </a:endParaRPr>
          </a:p>
        </p:txBody>
      </p:sp>
      <p:sp>
        <p:nvSpPr>
          <p:cNvPr id="3" name="Text Placeholder 2"/>
          <p:cNvSpPr>
            <a:spLocks noGrp="1"/>
          </p:cNvSpPr>
          <p:nvPr>
            <p:ph type="body" sz="quarter" idx="10"/>
          </p:nvPr>
        </p:nvSpPr>
        <p:spPr>
          <a:xfrm>
            <a:off x="427382" y="801188"/>
            <a:ext cx="8115727" cy="4040775"/>
          </a:xfrm>
        </p:spPr>
        <p:txBody>
          <a:bodyPr/>
          <a:lstStyle/>
          <a:p>
            <a:pPr marL="285750" lvl="1" indent="-285750">
              <a:buFont typeface="Arial" panose="020B0604020202020204" pitchFamily="34" charset="0"/>
              <a:buChar char="•"/>
            </a:pPr>
            <a:r>
              <a:rPr lang="en-US" dirty="0"/>
              <a:t>UC intends to expand paid leave options for sick leave purposes across the UC workforce. </a:t>
            </a:r>
            <a:br>
              <a:rPr lang="en-US" dirty="0"/>
            </a:br>
            <a:endParaRPr lang="en-US" dirty="0"/>
          </a:p>
          <a:p>
            <a:pPr marL="285750" lvl="1" indent="-285750">
              <a:buFont typeface="Arial" panose="020B0604020202020204" pitchFamily="34" charset="0"/>
              <a:buChar char="•"/>
            </a:pPr>
            <a:r>
              <a:rPr lang="en-US" dirty="0"/>
              <a:t>The policies that cover non-represented staff are Personnel Policies for Staff Members (PPSM). Non-represented academic appointee policies are found in the Academic Personnel Manual (APM).</a:t>
            </a:r>
          </a:p>
          <a:p>
            <a:pPr marL="742950" lvl="2" indent="-285750">
              <a:buFont typeface="Arial" panose="020B0604020202020204" pitchFamily="34" charset="0"/>
              <a:buChar char="•"/>
            </a:pPr>
            <a:r>
              <a:rPr lang="en-US" dirty="0"/>
              <a:t>Expanded paid sick leave edits to </a:t>
            </a:r>
            <a:r>
              <a:rPr lang="en-US" dirty="0">
                <a:hlinkClick r:id="rId3">
                  <a:extLst>
                    <a:ext uri="{A12FA001-AC4F-418D-AE19-62706E023703}">
                      <ahyp:hlinkClr xmlns:ahyp="http://schemas.microsoft.com/office/drawing/2018/hyperlinkcolor" val="tx"/>
                    </a:ext>
                  </a:extLst>
                </a:hlinkClick>
              </a:rPr>
              <a:t>PPSM-2.210 (Absence from Work)</a:t>
            </a:r>
            <a:r>
              <a:rPr lang="en-US" dirty="0"/>
              <a:t> and </a:t>
            </a:r>
            <a:r>
              <a:rPr lang="en-US" dirty="0">
                <a:hlinkClick r:id="rId4">
                  <a:extLst>
                    <a:ext uri="{A12FA001-AC4F-418D-AE19-62706E023703}">
                      <ahyp:hlinkClr xmlns:ahyp="http://schemas.microsoft.com/office/drawing/2018/hyperlinkcolor" val="tx"/>
                    </a:ext>
                  </a:extLst>
                </a:hlinkClick>
              </a:rPr>
              <a:t>APM - 710 (Leaves of Absence/Paid Sick Leave/Paid Medical Leave)</a:t>
            </a:r>
            <a:r>
              <a:rPr lang="en-US" dirty="0"/>
              <a:t> were issued on May 31, 2024.</a:t>
            </a:r>
          </a:p>
          <a:p>
            <a:pPr marL="742950" lvl="2" indent="-285750">
              <a:buFont typeface="Arial" panose="020B0604020202020204" pitchFamily="34" charset="0"/>
              <a:buChar char="•"/>
            </a:pPr>
            <a:r>
              <a:rPr lang="en-US" dirty="0"/>
              <a:t> Changes to these policies are effective January 1, 2025.</a:t>
            </a:r>
          </a:p>
          <a:p>
            <a:pPr marL="742950" lvl="2"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latin typeface="Arial"/>
                <a:cs typeface="Arial"/>
              </a:rPr>
              <a:t>Collective bargaining agreements (CBAs) cover union-represented staff employees and academic appointees.</a:t>
            </a:r>
            <a:r>
              <a:rPr lang="en-US" b="0" dirty="0">
                <a:solidFill>
                  <a:srgbClr val="757677"/>
                </a:solidFill>
                <a:latin typeface="Arial"/>
                <a:cs typeface="Arial"/>
              </a:rPr>
              <a:t> </a:t>
            </a:r>
          </a:p>
          <a:p>
            <a:pPr marL="742950" lvl="2" indent="-285750">
              <a:buFont typeface="Arial" panose="020B0604020202020204" pitchFamily="34" charset="0"/>
              <a:buChar char="•"/>
            </a:pPr>
            <a:r>
              <a:rPr lang="en-US" b="0" dirty="0">
                <a:solidFill>
                  <a:srgbClr val="757677"/>
                </a:solidFill>
                <a:latin typeface="Arial"/>
                <a:cs typeface="Arial"/>
              </a:rPr>
              <a:t>Systemwide Labor Relations is working with bargaining unit representatives to incorporate an expansion of paid leave options for sick leave purposes, subject to collective bargaining requirements, for represented employees.</a:t>
            </a:r>
          </a:p>
          <a:p>
            <a:pPr marL="742950" lvl="2" indent="-285750">
              <a:buFont typeface="Arial" panose="020B0604020202020204" pitchFamily="34" charset="0"/>
              <a:buChar char="•"/>
            </a:pPr>
            <a:r>
              <a:rPr lang="en-US" b="0" dirty="0">
                <a:solidFill>
                  <a:srgbClr val="757677"/>
                </a:solidFill>
                <a:latin typeface="Arial"/>
                <a:cs typeface="Arial"/>
              </a:rPr>
              <a:t>Systemwide Labor Relations will </a:t>
            </a:r>
            <a:r>
              <a:rPr lang="en-US" dirty="0">
                <a:latin typeface="Arial"/>
                <a:cs typeface="Arial"/>
              </a:rPr>
              <a:t>continue to update locations regarding the status of these efforts. </a:t>
            </a:r>
            <a:endParaRPr lang="en-US" dirty="0">
              <a:latin typeface="Arial"/>
            </a:endParaRPr>
          </a:p>
          <a:p>
            <a:pPr lvl="1"/>
            <a:endParaRPr lang="en-US" dirty="0"/>
          </a:p>
          <a:p>
            <a:pPr lvl="1"/>
            <a:endParaRPr lang="en-US" dirty="0"/>
          </a:p>
          <a:p>
            <a:pPr lvl="1"/>
            <a:endParaRPr lang="en-US" b="1" dirty="0">
              <a:solidFill>
                <a:srgbClr val="005581"/>
              </a:solidFill>
            </a:endParaRP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b="1" dirty="0">
              <a:solidFill>
                <a:srgbClr val="005581"/>
              </a:solidFill>
            </a:endParaRPr>
          </a:p>
          <a:p>
            <a:pPr lvl="1"/>
            <a:endParaRPr lang="en-US" dirty="0"/>
          </a:p>
          <a:p>
            <a:pPr lvl="1"/>
            <a:endParaRPr lang="en-US" dirty="0"/>
          </a:p>
        </p:txBody>
      </p:sp>
      <p:sp>
        <p:nvSpPr>
          <p:cNvPr id="5" name="Text Placeholder 2">
            <a:extLst>
              <a:ext uri="{FF2B5EF4-FFF2-40B4-BE49-F238E27FC236}">
                <a16:creationId xmlns:a16="http://schemas.microsoft.com/office/drawing/2014/main" id="{A559685E-C4A0-F1D6-CD89-A48737935726}"/>
              </a:ext>
            </a:extLst>
          </p:cNvPr>
          <p:cNvSpPr txBox="1">
            <a:spLocks/>
          </p:cNvSpPr>
          <p:nvPr/>
        </p:nvSpPr>
        <p:spPr>
          <a:xfrm>
            <a:off x="4181475" y="886437"/>
            <a:ext cx="3500438" cy="3714137"/>
          </a:xfrm>
          <a:prstGeom prst="rect">
            <a:avLst/>
          </a:prstGeom>
        </p:spPr>
        <p:txBody>
          <a:bodyPr vert="horz" lIns="0" tIns="0" rIns="0" bIns="0" rtlCol="0">
            <a:noAutofit/>
          </a:bodyPr>
          <a:lstStyle>
            <a:lvl1pPr marL="0" indent="0" algn="l" defTabSz="342900" rtl="0" eaLnBrk="1" latinLnBrk="0" hangingPunct="1">
              <a:lnSpc>
                <a:spcPct val="100000"/>
              </a:lnSpc>
              <a:spcBef>
                <a:spcPts val="800"/>
              </a:spcBef>
              <a:spcAft>
                <a:spcPts val="400"/>
              </a:spcAft>
              <a:buFont typeface="Arial"/>
              <a:buNone/>
              <a:defRPr sz="1400" b="1" i="0" kern="1200">
                <a:solidFill>
                  <a:srgbClr val="005581"/>
                </a:solidFill>
                <a:latin typeface="Arial" charset="0"/>
                <a:ea typeface="Arial" charset="0"/>
                <a:cs typeface="Arial" charset="0"/>
              </a:defRPr>
            </a:lvl1pPr>
            <a:lvl2pPr marL="0" indent="0" algn="l" defTabSz="342900" rtl="0" eaLnBrk="1" latinLnBrk="0" hangingPunct="1">
              <a:lnSpc>
                <a:spcPct val="100000"/>
              </a:lnSpc>
              <a:spcBef>
                <a:spcPts val="336"/>
              </a:spcBef>
              <a:spcAft>
                <a:spcPts val="0"/>
              </a:spcAft>
              <a:buFontTx/>
              <a:buNone/>
              <a:tabLst/>
              <a:defRPr sz="1400" b="0" i="0" kern="1200">
                <a:solidFill>
                  <a:srgbClr val="757677"/>
                </a:solidFill>
                <a:latin typeface="Arial" charset="0"/>
                <a:ea typeface="Arial" charset="0"/>
                <a:cs typeface="Arial" charset="0"/>
              </a:defRPr>
            </a:lvl2pPr>
            <a:lvl3pPr marL="457200" indent="-228600" algn="l" defTabSz="342900" rtl="0" eaLnBrk="1" latinLnBrk="0" hangingPunct="1">
              <a:lnSpc>
                <a:spcPct val="100000"/>
              </a:lnSpc>
              <a:spcBef>
                <a:spcPts val="336"/>
              </a:spcBef>
              <a:buClrTx/>
              <a:buSzPct val="100000"/>
              <a:buFont typeface="Arial" charset="0"/>
              <a:buChar char="•"/>
              <a:tabLst/>
              <a:defRPr sz="1400" b="0" i="0" kern="1200">
                <a:solidFill>
                  <a:srgbClr val="757677"/>
                </a:solidFill>
                <a:latin typeface="Arial" charset="0"/>
                <a:ea typeface="Arial" charset="0"/>
                <a:cs typeface="Arial" charset="0"/>
              </a:defRPr>
            </a:lvl3pPr>
            <a:lvl4pPr marL="685800" indent="-228600" algn="l" defTabSz="342900" rtl="0" eaLnBrk="1" latinLnBrk="0" hangingPunct="1">
              <a:spcBef>
                <a:spcPct val="20000"/>
              </a:spcBef>
              <a:buSzPct val="85000"/>
              <a:buFont typeface="Courier New" panose="02070309020205020404" pitchFamily="49" charset="0"/>
              <a:buChar char="o"/>
              <a:tabLst/>
              <a:defRPr sz="1400" b="0" i="0" kern="1200">
                <a:solidFill>
                  <a:srgbClr val="757677"/>
                </a:solidFill>
                <a:latin typeface="Arial"/>
                <a:ea typeface="+mn-ea"/>
                <a:cs typeface="Arial"/>
              </a:defRPr>
            </a:lvl4pPr>
            <a:lvl5pPr marL="1543050" indent="-171450" algn="l" defTabSz="342900" rtl="0" eaLnBrk="1" latinLnBrk="0" hangingPunct="1">
              <a:spcBef>
                <a:spcPct val="20000"/>
              </a:spcBef>
              <a:buFont typeface="Arial"/>
              <a:buChar char="»"/>
              <a:defRPr sz="1500" b="0" i="0" kern="1200">
                <a:solidFill>
                  <a:srgbClr val="666666"/>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endParaRPr lang="en-US" b="1" dirty="0">
              <a:solidFill>
                <a:srgbClr val="005581"/>
              </a:solidFill>
            </a:endParaRPr>
          </a:p>
          <a:p>
            <a:pPr lvl="1"/>
            <a:endParaRPr lang="en-US" dirty="0"/>
          </a:p>
          <a:p>
            <a:pPr lvl="1"/>
            <a:endParaRPr lang="en-US" dirty="0"/>
          </a:p>
        </p:txBody>
      </p:sp>
    </p:spTree>
    <p:extLst>
      <p:ext uri="{BB962C8B-B14F-4D97-AF65-F5344CB8AC3E}">
        <p14:creationId xmlns:p14="http://schemas.microsoft.com/office/powerpoint/2010/main" val="174361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245"/>
            <a:ext cx="8229600" cy="492443"/>
          </a:xfrm>
        </p:spPr>
        <p:txBody>
          <a:bodyPr/>
          <a:lstStyle/>
          <a:p>
            <a:r>
              <a:rPr lang="en-US" sz="1600" dirty="0">
                <a:solidFill>
                  <a:schemeClr val="accent2"/>
                </a:solidFill>
                <a:latin typeface="Arial" charset="0"/>
                <a:ea typeface="Arial" charset="0"/>
                <a:cs typeface="Arial" charset="0"/>
              </a:rPr>
              <a:t>Introduction</a:t>
            </a:r>
            <a:br>
              <a:rPr lang="en-US" sz="1600" dirty="0">
                <a:latin typeface="Arial" charset="0"/>
                <a:ea typeface="Arial" charset="0"/>
                <a:cs typeface="Arial" charset="0"/>
              </a:rPr>
            </a:br>
            <a:r>
              <a:rPr lang="en-US" sz="1600" dirty="0">
                <a:solidFill>
                  <a:schemeClr val="tx2"/>
                </a:solidFill>
                <a:latin typeface="Arial" charset="0"/>
                <a:ea typeface="Arial" charset="0"/>
                <a:cs typeface="Arial" charset="0"/>
              </a:rPr>
              <a:t>Resources</a:t>
            </a:r>
          </a:p>
        </p:txBody>
      </p:sp>
      <p:sp>
        <p:nvSpPr>
          <p:cNvPr id="3" name="Text Placeholder 2"/>
          <p:cNvSpPr>
            <a:spLocks noGrp="1"/>
          </p:cNvSpPr>
          <p:nvPr>
            <p:ph type="body" sz="quarter" idx="10"/>
          </p:nvPr>
        </p:nvSpPr>
        <p:spPr>
          <a:xfrm>
            <a:off x="526774" y="709271"/>
            <a:ext cx="7639396" cy="3891303"/>
          </a:xfrm>
        </p:spPr>
        <p:txBody>
          <a:bodyPr/>
          <a:lstStyle/>
          <a:p>
            <a:pPr lvl="1"/>
            <a:endParaRPr lang="en-US" sz="1600" b="1" dirty="0">
              <a:solidFill>
                <a:srgbClr val="005581"/>
              </a:solidFill>
            </a:endParaRPr>
          </a:p>
          <a:p>
            <a:pPr lvl="1"/>
            <a:r>
              <a:rPr lang="en-US" sz="1600" b="1" dirty="0">
                <a:solidFill>
                  <a:srgbClr val="005581"/>
                </a:solidFill>
              </a:rPr>
              <a:t>Expanded Sick Leave Box Site</a:t>
            </a:r>
          </a:p>
          <a:p>
            <a:pPr lvl="1"/>
            <a:r>
              <a:rPr lang="en-US" sz="1500" dirty="0"/>
              <a:t>Location training information and resources are available on the </a:t>
            </a:r>
            <a:r>
              <a:rPr lang="en-US" sz="1500" dirty="0">
                <a:hlinkClick r:id="rId3">
                  <a:extLst>
                    <a:ext uri="{A12FA001-AC4F-418D-AE19-62706E023703}">
                      <ahyp:hlinkClr xmlns:ahyp="http://schemas.microsoft.com/office/drawing/2018/hyperlinkcolor" val="tx"/>
                    </a:ext>
                  </a:extLst>
                </a:hlinkClick>
              </a:rPr>
              <a:t>UC Expanded Paid Sick Leave – Location Implementation Resources Box site</a:t>
            </a:r>
            <a:r>
              <a:rPr lang="en-US" sz="1500" dirty="0"/>
              <a:t>.</a:t>
            </a:r>
          </a:p>
          <a:p>
            <a:pPr lvl="1"/>
            <a:endParaRPr lang="en-US" sz="1600" b="1" dirty="0">
              <a:solidFill>
                <a:srgbClr val="005581"/>
              </a:solidFill>
            </a:endParaRPr>
          </a:p>
          <a:p>
            <a:pPr lvl="1"/>
            <a:r>
              <a:rPr lang="en-US" sz="1600" b="1" dirty="0">
                <a:solidFill>
                  <a:srgbClr val="005581"/>
                </a:solidFill>
              </a:rPr>
              <a:t>Employee Communications</a:t>
            </a:r>
          </a:p>
          <a:p>
            <a:pPr marL="285750" lvl="1" indent="-285750">
              <a:buFont typeface="Arial" panose="020B0604020202020204" pitchFamily="34" charset="0"/>
              <a:buChar char="•"/>
            </a:pPr>
            <a:r>
              <a:rPr lang="en-US" sz="1500" dirty="0"/>
              <a:t>An employee-focused </a:t>
            </a:r>
            <a:r>
              <a:rPr lang="en-US" sz="1500" dirty="0" err="1"/>
              <a:t>UCnet</a:t>
            </a:r>
            <a:r>
              <a:rPr lang="en-US" sz="1500" dirty="0"/>
              <a:t> website and employee FAQs regarding the paid sick leave expansion will be available in late October.</a:t>
            </a:r>
          </a:p>
          <a:p>
            <a:pPr marL="285750" lvl="1" indent="-285750">
              <a:buFont typeface="Arial" panose="020B0604020202020204" pitchFamily="34" charset="0"/>
              <a:buChar char="•"/>
            </a:pPr>
            <a:r>
              <a:rPr lang="en-US" sz="1500" b="1" dirty="0"/>
              <a:t>Locations are responsible for communicating location-specific information to employees</a:t>
            </a:r>
            <a:r>
              <a:rPr lang="en-US" sz="1500" dirty="0"/>
              <a:t>, such as time and attendance system changes required to enable employees to designate whether they are recording protected paid sick leave or paid sick leave.</a:t>
            </a:r>
          </a:p>
          <a:p>
            <a:pPr lvl="1"/>
            <a:endParaRPr lang="en-US" dirty="0"/>
          </a:p>
          <a:p>
            <a:pPr lvl="1"/>
            <a:r>
              <a:rPr lang="en-US" sz="1600" b="1" dirty="0">
                <a:solidFill>
                  <a:srgbClr val="005581"/>
                </a:solidFill>
              </a:rPr>
              <a:t>Contact: </a:t>
            </a:r>
            <a:r>
              <a:rPr lang="en-US" dirty="0">
                <a:hlinkClick r:id="rId4">
                  <a:extLst>
                    <a:ext uri="{A12FA001-AC4F-418D-AE19-62706E023703}">
                      <ahyp:hlinkClr xmlns:ahyp="http://schemas.microsoft.com/office/drawing/2018/hyperlinkcolor" val="tx"/>
                    </a:ext>
                  </a:extLst>
                </a:hlinkClick>
              </a:rPr>
              <a:t>ExpandedSickLeave@ucop.edu</a:t>
            </a:r>
            <a:r>
              <a:rPr lang="en-US" dirty="0"/>
              <a:t>  </a:t>
            </a:r>
          </a:p>
          <a:p>
            <a:pPr lvl="1"/>
            <a:endParaRPr lang="en-US" b="1" dirty="0">
              <a:solidFill>
                <a:srgbClr val="005581"/>
              </a:solidFill>
            </a:endParaRP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b="1" dirty="0">
              <a:solidFill>
                <a:srgbClr val="005581"/>
              </a:solidFill>
            </a:endParaRPr>
          </a:p>
          <a:p>
            <a:pPr lvl="1"/>
            <a:endParaRPr lang="en-US" dirty="0"/>
          </a:p>
          <a:p>
            <a:pPr lvl="1"/>
            <a:endParaRPr lang="en-US" dirty="0"/>
          </a:p>
        </p:txBody>
      </p:sp>
      <p:sp>
        <p:nvSpPr>
          <p:cNvPr id="5" name="Text Placeholder 2">
            <a:extLst>
              <a:ext uri="{FF2B5EF4-FFF2-40B4-BE49-F238E27FC236}">
                <a16:creationId xmlns:a16="http://schemas.microsoft.com/office/drawing/2014/main" id="{A559685E-C4A0-F1D6-CD89-A48737935726}"/>
              </a:ext>
            </a:extLst>
          </p:cNvPr>
          <p:cNvSpPr txBox="1">
            <a:spLocks/>
          </p:cNvSpPr>
          <p:nvPr/>
        </p:nvSpPr>
        <p:spPr>
          <a:xfrm>
            <a:off x="4181475" y="886437"/>
            <a:ext cx="3500438" cy="3714137"/>
          </a:xfrm>
          <a:prstGeom prst="rect">
            <a:avLst/>
          </a:prstGeom>
        </p:spPr>
        <p:txBody>
          <a:bodyPr vert="horz" lIns="0" tIns="0" rIns="0" bIns="0" rtlCol="0">
            <a:noAutofit/>
          </a:bodyPr>
          <a:lstStyle>
            <a:lvl1pPr marL="0" indent="0" algn="l" defTabSz="342900" rtl="0" eaLnBrk="1" latinLnBrk="0" hangingPunct="1">
              <a:lnSpc>
                <a:spcPct val="100000"/>
              </a:lnSpc>
              <a:spcBef>
                <a:spcPts val="800"/>
              </a:spcBef>
              <a:spcAft>
                <a:spcPts val="400"/>
              </a:spcAft>
              <a:buFont typeface="Arial"/>
              <a:buNone/>
              <a:defRPr sz="1400" b="1" i="0" kern="1200">
                <a:solidFill>
                  <a:srgbClr val="005581"/>
                </a:solidFill>
                <a:latin typeface="Arial" charset="0"/>
                <a:ea typeface="Arial" charset="0"/>
                <a:cs typeface="Arial" charset="0"/>
              </a:defRPr>
            </a:lvl1pPr>
            <a:lvl2pPr marL="0" indent="0" algn="l" defTabSz="342900" rtl="0" eaLnBrk="1" latinLnBrk="0" hangingPunct="1">
              <a:lnSpc>
                <a:spcPct val="100000"/>
              </a:lnSpc>
              <a:spcBef>
                <a:spcPts val="336"/>
              </a:spcBef>
              <a:spcAft>
                <a:spcPts val="0"/>
              </a:spcAft>
              <a:buFontTx/>
              <a:buNone/>
              <a:tabLst/>
              <a:defRPr sz="1400" b="0" i="0" kern="1200">
                <a:solidFill>
                  <a:srgbClr val="757677"/>
                </a:solidFill>
                <a:latin typeface="Arial" charset="0"/>
                <a:ea typeface="Arial" charset="0"/>
                <a:cs typeface="Arial" charset="0"/>
              </a:defRPr>
            </a:lvl2pPr>
            <a:lvl3pPr marL="457200" indent="-228600" algn="l" defTabSz="342900" rtl="0" eaLnBrk="1" latinLnBrk="0" hangingPunct="1">
              <a:lnSpc>
                <a:spcPct val="100000"/>
              </a:lnSpc>
              <a:spcBef>
                <a:spcPts val="336"/>
              </a:spcBef>
              <a:buClrTx/>
              <a:buSzPct val="100000"/>
              <a:buFont typeface="Arial" charset="0"/>
              <a:buChar char="•"/>
              <a:tabLst/>
              <a:defRPr sz="1400" b="0" i="0" kern="1200">
                <a:solidFill>
                  <a:srgbClr val="757677"/>
                </a:solidFill>
                <a:latin typeface="Arial" charset="0"/>
                <a:ea typeface="Arial" charset="0"/>
                <a:cs typeface="Arial" charset="0"/>
              </a:defRPr>
            </a:lvl3pPr>
            <a:lvl4pPr marL="685800" indent="-228600" algn="l" defTabSz="342900" rtl="0" eaLnBrk="1" latinLnBrk="0" hangingPunct="1">
              <a:spcBef>
                <a:spcPct val="20000"/>
              </a:spcBef>
              <a:buSzPct val="85000"/>
              <a:buFont typeface="Courier New" panose="02070309020205020404" pitchFamily="49" charset="0"/>
              <a:buChar char="o"/>
              <a:tabLst/>
              <a:defRPr sz="1400" b="0" i="0" kern="1200">
                <a:solidFill>
                  <a:srgbClr val="757677"/>
                </a:solidFill>
                <a:latin typeface="Arial"/>
                <a:ea typeface="+mn-ea"/>
                <a:cs typeface="Arial"/>
              </a:defRPr>
            </a:lvl4pPr>
            <a:lvl5pPr marL="1543050" indent="-171450" algn="l" defTabSz="342900" rtl="0" eaLnBrk="1" latinLnBrk="0" hangingPunct="1">
              <a:spcBef>
                <a:spcPct val="20000"/>
              </a:spcBef>
              <a:buFont typeface="Arial"/>
              <a:buChar char="»"/>
              <a:defRPr sz="1500" b="0" i="0" kern="1200">
                <a:solidFill>
                  <a:srgbClr val="666666"/>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endParaRPr lang="en-US" b="1" dirty="0">
              <a:solidFill>
                <a:srgbClr val="005581"/>
              </a:solidFill>
            </a:endParaRPr>
          </a:p>
          <a:p>
            <a:pPr lvl="1"/>
            <a:endParaRPr lang="en-US" dirty="0"/>
          </a:p>
          <a:p>
            <a:pPr lvl="1"/>
            <a:endParaRPr lang="en-US" dirty="0"/>
          </a:p>
        </p:txBody>
      </p:sp>
    </p:spTree>
    <p:extLst>
      <p:ext uri="{BB962C8B-B14F-4D97-AF65-F5344CB8AC3E}">
        <p14:creationId xmlns:p14="http://schemas.microsoft.com/office/powerpoint/2010/main" val="124835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alking up a staircase&#10;&#10;Description automatically generated">
            <a:extLst>
              <a:ext uri="{FF2B5EF4-FFF2-40B4-BE49-F238E27FC236}">
                <a16:creationId xmlns:a16="http://schemas.microsoft.com/office/drawing/2014/main" id="{C64D3723-BEE6-5A87-1D90-0BB3E6513C03}"/>
              </a:ext>
            </a:extLst>
          </p:cNvPr>
          <p:cNvPicPr>
            <a:picLocks noGrp="1" noChangeAspect="1"/>
          </p:cNvPicPr>
          <p:nvPr>
            <p:ph type="pic" sz="quarter" idx="14"/>
          </p:nvPr>
        </p:nvPicPr>
        <p:blipFill>
          <a:blip r:embed="rId3"/>
          <a:srcRect t="12500" b="12500"/>
          <a:stretch/>
        </p:blipFill>
        <p:spPr>
          <a:xfrm>
            <a:off x="0" y="10"/>
            <a:ext cx="9143980" cy="5143490"/>
          </a:xfrm>
          <a:noFill/>
        </p:spPr>
      </p:pic>
      <p:sp>
        <p:nvSpPr>
          <p:cNvPr id="4" name="Text Placeholder 3">
            <a:extLst>
              <a:ext uri="{FF2B5EF4-FFF2-40B4-BE49-F238E27FC236}">
                <a16:creationId xmlns:a16="http://schemas.microsoft.com/office/drawing/2014/main" id="{70EC0CAB-A21A-1149-A595-E51900563A4E}"/>
              </a:ext>
            </a:extLst>
          </p:cNvPr>
          <p:cNvSpPr>
            <a:spLocks noGrp="1"/>
          </p:cNvSpPr>
          <p:nvPr>
            <p:ph type="body" sz="quarter" idx="15"/>
          </p:nvPr>
        </p:nvSpPr>
        <p:spPr>
          <a:xfrm>
            <a:off x="204745" y="1234440"/>
            <a:ext cx="4367255" cy="1337310"/>
          </a:xfrm>
        </p:spPr>
        <p:txBody>
          <a:bodyPr wrap="none">
            <a:normAutofit/>
          </a:bodyPr>
          <a:lstStyle/>
          <a:p>
            <a:r>
              <a:rPr lang="en-US" sz="2600" dirty="0"/>
              <a:t>Policy-Covered Staff </a:t>
            </a:r>
          </a:p>
          <a:p>
            <a:r>
              <a:rPr lang="en-US" sz="2600" dirty="0"/>
              <a:t>and Academic Appointees</a:t>
            </a:r>
          </a:p>
        </p:txBody>
      </p:sp>
    </p:spTree>
    <p:extLst>
      <p:ext uri="{BB962C8B-B14F-4D97-AF65-F5344CB8AC3E}">
        <p14:creationId xmlns:p14="http://schemas.microsoft.com/office/powerpoint/2010/main" val="233849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77" y="116383"/>
            <a:ext cx="8229600" cy="646331"/>
          </a:xfrm>
        </p:spPr>
        <p:txBody>
          <a:bodyPr/>
          <a:lstStyle/>
          <a:p>
            <a:r>
              <a:rPr lang="en-US" sz="1600" dirty="0">
                <a:solidFill>
                  <a:schemeClr val="accent3"/>
                </a:solidFill>
              </a:rPr>
              <a:t>Expansion of Eligibility for Paid Sick Leave (APM and PPSM)</a:t>
            </a:r>
            <a:br>
              <a:rPr lang="en-US" sz="1400" dirty="0"/>
            </a:br>
            <a:r>
              <a:rPr lang="en-US" sz="1400" dirty="0">
                <a:solidFill>
                  <a:schemeClr val="tx2"/>
                </a:solidFill>
              </a:rPr>
              <a:t>Paid Sick Leave Accrual for Appointments Below 50%</a:t>
            </a:r>
            <a:br>
              <a:rPr lang="en-US" sz="1200" dirty="0"/>
            </a:br>
            <a:endParaRPr lang="en-US" dirty="0">
              <a:latin typeface="Arial" charset="0"/>
              <a:ea typeface="Arial" charset="0"/>
              <a:cs typeface="Arial" charset="0"/>
            </a:endParaRPr>
          </a:p>
        </p:txBody>
      </p:sp>
      <p:sp>
        <p:nvSpPr>
          <p:cNvPr id="3" name="Text Placeholder 2"/>
          <p:cNvSpPr>
            <a:spLocks noGrp="1"/>
          </p:cNvSpPr>
          <p:nvPr>
            <p:ph type="body" sz="quarter" idx="11"/>
          </p:nvPr>
        </p:nvSpPr>
        <p:spPr>
          <a:xfrm>
            <a:off x="457200" y="1128711"/>
            <a:ext cx="7628965" cy="3165703"/>
          </a:xfrm>
        </p:spPr>
        <p:txBody>
          <a:bodyPr>
            <a:normAutofit lnSpcReduction="10000"/>
          </a:bodyPr>
          <a:lstStyle/>
          <a:p>
            <a:r>
              <a:rPr lang="en-US" dirty="0">
                <a:solidFill>
                  <a:srgbClr val="005581"/>
                </a:solidFill>
              </a:rPr>
              <a:t>Current Status</a:t>
            </a:r>
          </a:p>
          <a:p>
            <a:pPr lvl="1"/>
            <a:r>
              <a:rPr lang="en-US" dirty="0"/>
              <a:t>Staff employees accrue paid sick leave if they are on pay status at least one-half of the working hours of a month or </a:t>
            </a:r>
            <a:r>
              <a:rPr lang="en-US" dirty="0" err="1"/>
              <a:t>quadriweekly</a:t>
            </a:r>
            <a:r>
              <a:rPr lang="en-US" dirty="0"/>
              <a:t> cycle in which it is earned. Academic appointees in sick-leave accruing titles accrue paid sick leave if they have an appointment percentage of 50% or more.</a:t>
            </a:r>
          </a:p>
          <a:p>
            <a:pPr lvl="1"/>
            <a:endParaRPr lang="en-US" dirty="0"/>
          </a:p>
          <a:p>
            <a:pPr lvl="1"/>
            <a:r>
              <a:rPr lang="en-US" b="1" dirty="0">
                <a:solidFill>
                  <a:srgbClr val="005581"/>
                </a:solidFill>
              </a:rPr>
              <a:t>Effective 1/1/2025</a:t>
            </a:r>
          </a:p>
          <a:p>
            <a:pPr lvl="1"/>
            <a:r>
              <a:rPr lang="en-US" dirty="0"/>
              <a:t>Staff employees will begin accruing paid sick leave at a rate proportionate to their hours on pay status. Academic appointees in sick-leave accruing titles will begin accruing paid sick leave at a rate proportionate to their percentage of appointment. For example, an employee who works 25% time will accrue about 2 hours of paid sick leave per month.</a:t>
            </a:r>
          </a:p>
          <a:p>
            <a:pPr lvl="1"/>
            <a:endParaRPr lang="en-US" dirty="0"/>
          </a:p>
          <a:p>
            <a:pPr lvl="1"/>
            <a:r>
              <a:rPr lang="en-US" b="1" dirty="0"/>
              <a:t>NOTE: </a:t>
            </a:r>
            <a:r>
              <a:rPr lang="en-US" dirty="0"/>
              <a:t>There are some titles, such as faculty and per diem staff, that do not currently accrue paid sick leave. Their titles will not accrue paid sick leave under these policy changes, but they will be offered other paid sick leave options that we will cover in this training. </a:t>
            </a:r>
          </a:p>
          <a:p>
            <a:pPr lvl="1"/>
            <a:endParaRPr lang="en-US" dirty="0"/>
          </a:p>
          <a:p>
            <a:pPr lvl="1"/>
            <a:endParaRPr lang="en-US" dirty="0"/>
          </a:p>
          <a:p>
            <a:pPr lvl="1"/>
            <a:endParaRPr lang="en-US" dirty="0"/>
          </a:p>
          <a:p>
            <a:pPr lvl="1"/>
            <a:endParaRPr lang="en-US" b="1" dirty="0">
              <a:solidFill>
                <a:srgbClr val="005581"/>
              </a:solidFill>
            </a:endParaRPr>
          </a:p>
        </p:txBody>
      </p:sp>
    </p:spTree>
    <p:extLst>
      <p:ext uri="{BB962C8B-B14F-4D97-AF65-F5344CB8AC3E}">
        <p14:creationId xmlns:p14="http://schemas.microsoft.com/office/powerpoint/2010/main" val="194990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25"/>
            <a:ext cx="8229600" cy="1015663"/>
          </a:xfrm>
        </p:spPr>
        <p:txBody>
          <a:bodyPr/>
          <a:lstStyle/>
          <a:p>
            <a:r>
              <a:rPr lang="en-US" sz="1600" dirty="0">
                <a:solidFill>
                  <a:schemeClr val="accent3"/>
                </a:solidFill>
              </a:rPr>
              <a:t>Expansion of Eligibility for Paid Sick Leave (</a:t>
            </a:r>
            <a:r>
              <a:rPr lang="en-US" sz="1600" dirty="0" err="1">
                <a:solidFill>
                  <a:schemeClr val="accent3"/>
                </a:solidFill>
              </a:rPr>
              <a:t>APM</a:t>
            </a:r>
            <a:r>
              <a:rPr lang="en-US" sz="1600" dirty="0">
                <a:solidFill>
                  <a:schemeClr val="accent3"/>
                </a:solidFill>
              </a:rPr>
              <a:t>)</a:t>
            </a:r>
            <a:br>
              <a:rPr lang="en-US" sz="1400" dirty="0"/>
            </a:br>
            <a:r>
              <a:rPr lang="en-US" sz="1400" dirty="0">
                <a:solidFill>
                  <a:schemeClr val="tx2"/>
                </a:solidFill>
              </a:rPr>
              <a:t>Academic Appointee Paid Sick Leave Bank</a:t>
            </a: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F70FBDDF-BB50-8320-9116-EB75C5B4432C}"/>
              </a:ext>
            </a:extLst>
          </p:cNvPr>
          <p:cNvSpPr>
            <a:spLocks noGrp="1"/>
          </p:cNvSpPr>
          <p:nvPr>
            <p:ph type="body" sz="quarter" idx="11"/>
          </p:nvPr>
        </p:nvSpPr>
        <p:spPr>
          <a:xfrm>
            <a:off x="457200" y="851809"/>
            <a:ext cx="7472363" cy="3719992"/>
          </a:xfrm>
        </p:spPr>
        <p:txBody>
          <a:bodyPr>
            <a:normAutofit lnSpcReduction="10000"/>
          </a:bodyPr>
          <a:lstStyle/>
          <a:p>
            <a:r>
              <a:rPr lang="en-US" dirty="0">
                <a:solidFill>
                  <a:srgbClr val="005581"/>
                </a:solidFill>
              </a:rPr>
              <a:t>Current Status</a:t>
            </a:r>
          </a:p>
          <a:p>
            <a:pPr lvl="1"/>
            <a:r>
              <a:rPr lang="en-US" sz="1200" dirty="0"/>
              <a:t>The following academic appointees do not accrue paid sick leave: faculty members (as defined in APM - 110-4-(15)), including those who are participants in the Health Sciences Compensation Plan (HSCP), as well as Agronomists, Astronomers, Curators, and “by agreement” appointees in university extension pursuant to APM - 600 – Appendix 9.</a:t>
            </a:r>
          </a:p>
          <a:p>
            <a:pPr lvl="1"/>
            <a:endParaRPr lang="en-US" dirty="0"/>
          </a:p>
          <a:p>
            <a:pPr lvl="1"/>
            <a:r>
              <a:rPr lang="en-US" b="1" dirty="0">
                <a:solidFill>
                  <a:srgbClr val="005581"/>
                </a:solidFill>
              </a:rPr>
              <a:t>Effective 1/1/2025</a:t>
            </a:r>
          </a:p>
          <a:p>
            <a:pPr lvl="1"/>
            <a:r>
              <a:rPr lang="en-US" sz="1200" dirty="0"/>
              <a:t>All eligible faculty, as well as Agronomists, Astronomers, Curators, and “by agreement” appointees in university extension pursuant to </a:t>
            </a:r>
            <a:r>
              <a:rPr lang="en-US" sz="1200" dirty="0" err="1"/>
              <a:t>APM</a:t>
            </a:r>
            <a:r>
              <a:rPr lang="en-US" sz="1200" dirty="0"/>
              <a:t> - 600 – Appendix 9, with a paid appointment of at least thirty calendar days in a calendar year will receive a bank of six days per calendar year that can be used for the same purposes as accrued paid sick leave. </a:t>
            </a:r>
          </a:p>
          <a:p>
            <a:pPr lvl="1"/>
            <a:endParaRPr lang="en-US" sz="1200" dirty="0"/>
          </a:p>
          <a:p>
            <a:pPr lvl="1"/>
            <a:r>
              <a:rPr lang="en-US" sz="1200" dirty="0"/>
              <a:t>Part-time faculty will receive the same number of days and will be paid at the percentage of appointment they have at the time the leave is taken.</a:t>
            </a:r>
          </a:p>
          <a:p>
            <a:pPr lvl="1"/>
            <a:endParaRPr lang="en-US" sz="1200" dirty="0"/>
          </a:p>
          <a:p>
            <a:pPr lvl="1"/>
            <a:r>
              <a:rPr lang="en-US" sz="1200" dirty="0"/>
              <a:t>A new bank of six (6) days of paid sick leave will subsequently be available on January 1 of each following year. The bank of unused paid sick leave days will expire on each December 31 or the last date of appointment if the appointment ends before December 31.</a:t>
            </a:r>
            <a:endParaRPr lang="en-US" sz="1200" b="1" dirty="0"/>
          </a:p>
        </p:txBody>
      </p:sp>
    </p:spTree>
    <p:extLst>
      <p:ext uri="{BB962C8B-B14F-4D97-AF65-F5344CB8AC3E}">
        <p14:creationId xmlns:p14="http://schemas.microsoft.com/office/powerpoint/2010/main" val="352421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656"/>
            <a:ext cx="8229600" cy="1015663"/>
          </a:xfrm>
        </p:spPr>
        <p:txBody>
          <a:bodyPr/>
          <a:lstStyle/>
          <a:p>
            <a:r>
              <a:rPr lang="en-US" sz="1600" dirty="0">
                <a:solidFill>
                  <a:schemeClr val="accent3"/>
                </a:solidFill>
              </a:rPr>
              <a:t>Expansion of Eligibility for Paid Sick Leave (</a:t>
            </a:r>
            <a:r>
              <a:rPr lang="en-US" sz="1600" dirty="0" err="1">
                <a:solidFill>
                  <a:schemeClr val="accent3"/>
                </a:solidFill>
              </a:rPr>
              <a:t>PPSM</a:t>
            </a:r>
            <a:r>
              <a:rPr lang="en-US" sz="1600" dirty="0">
                <a:solidFill>
                  <a:schemeClr val="accent3"/>
                </a:solidFill>
              </a:rPr>
              <a:t>)</a:t>
            </a:r>
            <a:br>
              <a:rPr lang="en-US" sz="1600" dirty="0"/>
            </a:br>
            <a:r>
              <a:rPr lang="en-US" sz="1400" dirty="0">
                <a:solidFill>
                  <a:schemeClr val="tx2"/>
                </a:solidFill>
              </a:rPr>
              <a:t>Paid Sick Leave for Per Diem Staff</a:t>
            </a: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5D5DD536-BAFD-E052-2150-8F3452685A8E}"/>
              </a:ext>
            </a:extLst>
          </p:cNvPr>
          <p:cNvSpPr>
            <a:spLocks noGrp="1"/>
          </p:cNvSpPr>
          <p:nvPr>
            <p:ph type="body" sz="quarter" idx="11"/>
          </p:nvPr>
        </p:nvSpPr>
        <p:spPr>
          <a:xfrm>
            <a:off x="457200" y="920331"/>
            <a:ext cx="7472363" cy="3302837"/>
          </a:xfrm>
        </p:spPr>
        <p:txBody>
          <a:bodyPr>
            <a:normAutofit fontScale="92500"/>
          </a:bodyPr>
          <a:lstStyle/>
          <a:p>
            <a:r>
              <a:rPr lang="en-US" dirty="0">
                <a:solidFill>
                  <a:srgbClr val="005581"/>
                </a:solidFill>
              </a:rPr>
              <a:t>Current Status</a:t>
            </a:r>
          </a:p>
          <a:p>
            <a:pPr lvl="1"/>
            <a:r>
              <a:rPr lang="en-US" dirty="0"/>
              <a:t>Staff in Per Diem appointments are not currently eligible to accrue or use paid sick leave.</a:t>
            </a:r>
          </a:p>
          <a:p>
            <a:pPr lvl="1"/>
            <a:endParaRPr lang="en-US" dirty="0"/>
          </a:p>
          <a:p>
            <a:pPr lvl="1"/>
            <a:r>
              <a:rPr lang="en-US" b="1" dirty="0">
                <a:solidFill>
                  <a:srgbClr val="005581"/>
                </a:solidFill>
              </a:rPr>
              <a:t>Effective 1/1/2025</a:t>
            </a:r>
          </a:p>
          <a:p>
            <a:pPr lvl="1"/>
            <a:r>
              <a:rPr lang="en-US" dirty="0"/>
              <a:t>Per Diem employees will receive 8 hours of paid SL per calendar year. The new allotment is provided each January 1. They may carry over unused paid sick leave from the previous year, but have a maximum of 16 hours at any time. They may use up to 16 hours of paid SL in a calendar year.</a:t>
            </a:r>
          </a:p>
          <a:p>
            <a:pPr lvl="1"/>
            <a:endParaRPr lang="en-US" dirty="0"/>
          </a:p>
          <a:p>
            <a:pPr lvl="1"/>
            <a:r>
              <a:rPr lang="en-US" dirty="0"/>
              <a:t>For new Per Diem hires, the paid sick leave will be credited and available for use on the next working day following the employee’s first monthly or </a:t>
            </a:r>
            <a:r>
              <a:rPr lang="en-US" dirty="0" err="1"/>
              <a:t>quadriweekly</a:t>
            </a:r>
            <a:r>
              <a:rPr lang="en-US" dirty="0"/>
              <a:t> pay cycle.</a:t>
            </a:r>
          </a:p>
          <a:p>
            <a:pPr lvl="1"/>
            <a:endParaRPr lang="en-US" dirty="0"/>
          </a:p>
          <a:p>
            <a:r>
              <a:rPr lang="en-US" dirty="0"/>
              <a:t>Example: </a:t>
            </a:r>
            <a:r>
              <a:rPr lang="en-US" b="0" dirty="0">
                <a:solidFill>
                  <a:srgbClr val="757677"/>
                </a:solidFill>
              </a:rPr>
              <a:t>A Per Diem employee starts on May 1, 2025. The employee receives 8 hours of SL for 2025 and uses 4 hours. On January 1, 2026, the employee receives another 8 hours of SL. They carry over 4 hours from 2025 and have a balance of 12 hours available for use in calendar year 2026.</a:t>
            </a:r>
          </a:p>
          <a:p>
            <a:pPr lvl="1"/>
            <a:endParaRPr lang="en-US" dirty="0"/>
          </a:p>
          <a:p>
            <a:pPr lvl="1"/>
            <a:endParaRPr lang="en-US" dirty="0"/>
          </a:p>
          <a:p>
            <a:pPr lvl="1"/>
            <a:endParaRPr lang="en-US" b="1" dirty="0">
              <a:solidFill>
                <a:srgbClr val="005581"/>
              </a:solidFill>
            </a:endParaRPr>
          </a:p>
        </p:txBody>
      </p:sp>
    </p:spTree>
    <p:extLst>
      <p:ext uri="{BB962C8B-B14F-4D97-AF65-F5344CB8AC3E}">
        <p14:creationId xmlns:p14="http://schemas.microsoft.com/office/powerpoint/2010/main" val="26631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58"/>
            <a:ext cx="8229600" cy="1384995"/>
          </a:xfrm>
        </p:spPr>
        <p:txBody>
          <a:bodyPr/>
          <a:lstStyle/>
          <a:p>
            <a:r>
              <a:rPr lang="en-US" sz="1600" dirty="0">
                <a:solidFill>
                  <a:schemeClr val="accent3"/>
                </a:solidFill>
              </a:rPr>
              <a:t>Expansion of Eligibility for Paid Sick Leave (</a:t>
            </a:r>
            <a:r>
              <a:rPr lang="en-US" sz="1600" dirty="0" err="1">
                <a:solidFill>
                  <a:schemeClr val="accent3"/>
                </a:solidFill>
              </a:rPr>
              <a:t>PPSM</a:t>
            </a:r>
            <a:r>
              <a:rPr lang="en-US" sz="1600" dirty="0">
                <a:solidFill>
                  <a:schemeClr val="accent3"/>
                </a:solidFill>
              </a:rPr>
              <a:t>)</a:t>
            </a:r>
            <a:br>
              <a:rPr lang="en-US" sz="1600" dirty="0"/>
            </a:br>
            <a:r>
              <a:rPr lang="en-US" sz="1400" dirty="0">
                <a:solidFill>
                  <a:schemeClr val="tx2"/>
                </a:solidFill>
              </a:rPr>
              <a:t>PTO Staff</a:t>
            </a:r>
            <a:br>
              <a:rPr lang="en-US" sz="1400" dirty="0"/>
            </a:br>
            <a:br>
              <a:rPr lang="en-US" sz="1200" dirty="0"/>
            </a:br>
            <a:br>
              <a:rPr lang="en-US" sz="1200" dirty="0"/>
            </a:br>
            <a:br>
              <a:rPr lang="en-US" sz="1200" dirty="0"/>
            </a:br>
            <a:br>
              <a:rPr lang="en-US" sz="1200" dirty="0"/>
            </a:br>
            <a:endParaRPr lang="en-US" dirty="0">
              <a:latin typeface="Arial" charset="0"/>
              <a:ea typeface="Arial" charset="0"/>
              <a:cs typeface="Arial" charset="0"/>
            </a:endParaRPr>
          </a:p>
        </p:txBody>
      </p:sp>
      <p:sp>
        <p:nvSpPr>
          <p:cNvPr id="9" name="Text Placeholder 2">
            <a:extLst>
              <a:ext uri="{FF2B5EF4-FFF2-40B4-BE49-F238E27FC236}">
                <a16:creationId xmlns:a16="http://schemas.microsoft.com/office/drawing/2014/main" id="{890E89CA-E673-FCD3-3C19-BAC9DAB477EC}"/>
              </a:ext>
            </a:extLst>
          </p:cNvPr>
          <p:cNvSpPr>
            <a:spLocks noGrp="1"/>
          </p:cNvSpPr>
          <p:nvPr>
            <p:ph type="body" sz="quarter" idx="11"/>
          </p:nvPr>
        </p:nvSpPr>
        <p:spPr>
          <a:xfrm>
            <a:off x="457200" y="1200150"/>
            <a:ext cx="7472363" cy="2114550"/>
          </a:xfrm>
        </p:spPr>
        <p:txBody>
          <a:bodyPr>
            <a:normAutofit lnSpcReduction="10000"/>
          </a:bodyPr>
          <a:lstStyle/>
          <a:p>
            <a:r>
              <a:rPr lang="en-US" dirty="0">
                <a:solidFill>
                  <a:srgbClr val="005581"/>
                </a:solidFill>
              </a:rPr>
              <a:t>Current Status</a:t>
            </a:r>
          </a:p>
          <a:p>
            <a:r>
              <a:rPr lang="en-US" b="0" dirty="0">
                <a:solidFill>
                  <a:srgbClr val="757677"/>
                </a:solidFill>
              </a:rPr>
              <a:t>PTO programs and attendance policies are developed and managed by locations.</a:t>
            </a:r>
          </a:p>
          <a:p>
            <a:endParaRPr lang="en-US" dirty="0"/>
          </a:p>
          <a:p>
            <a:pPr lvl="1"/>
            <a:r>
              <a:rPr lang="en-US" b="1" dirty="0">
                <a:solidFill>
                  <a:srgbClr val="005581"/>
                </a:solidFill>
              </a:rPr>
              <a:t>Effective 1/1/2025</a:t>
            </a:r>
          </a:p>
          <a:p>
            <a:pPr lvl="1"/>
            <a:r>
              <a:rPr lang="en-US" b="0" dirty="0">
                <a:solidFill>
                  <a:srgbClr val="757677"/>
                </a:solidFill>
              </a:rPr>
              <a:t>PTO programs must meet the minimum paid sick leave requirements described in Section III.C (Sick Leave) of PPSM-2.210 (Absence from Work). </a:t>
            </a:r>
          </a:p>
          <a:p>
            <a:pPr lvl="1"/>
            <a:endParaRPr lang="en-US" dirty="0"/>
          </a:p>
          <a:p>
            <a:pPr lvl="1"/>
            <a:r>
              <a:rPr lang="en-US" b="0" dirty="0">
                <a:solidFill>
                  <a:srgbClr val="757677"/>
                </a:solidFill>
              </a:rPr>
              <a:t>SHR Policy is working with locations to update their PTO program documents.</a:t>
            </a:r>
            <a:endParaRPr lang="en-US" dirty="0"/>
          </a:p>
          <a:p>
            <a:pPr lvl="1"/>
            <a:endParaRPr lang="en-US" dirty="0"/>
          </a:p>
          <a:p>
            <a:pPr lvl="1"/>
            <a:endParaRPr lang="en-US" b="1" dirty="0">
              <a:solidFill>
                <a:srgbClr val="005581"/>
              </a:solidFill>
            </a:endParaRPr>
          </a:p>
        </p:txBody>
      </p:sp>
    </p:spTree>
    <p:extLst>
      <p:ext uri="{BB962C8B-B14F-4D97-AF65-F5344CB8AC3E}">
        <p14:creationId xmlns:p14="http://schemas.microsoft.com/office/powerpoint/2010/main" val="2886356110"/>
      </p:ext>
    </p:extLst>
  </p:cSld>
  <p:clrMapOvr>
    <a:masterClrMapping/>
  </p:clrMapOvr>
</p:sld>
</file>

<file path=ppt/theme/theme1.xml><?xml version="1.0" encoding="utf-8"?>
<a:theme xmlns:a="http://schemas.openxmlformats.org/drawingml/2006/main" name="Office Theme">
  <a:themeElements>
    <a:clrScheme name="UCOP 3">
      <a:dk1>
        <a:srgbClr val="4C4C4C"/>
      </a:dk1>
      <a:lt1>
        <a:srgbClr val="FFFFFF"/>
      </a:lt1>
      <a:dk2>
        <a:srgbClr val="00A1DF"/>
      </a:dk2>
      <a:lt2>
        <a:srgbClr val="FFFFFF"/>
      </a:lt2>
      <a:accent1>
        <a:srgbClr val="7ECBE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19481</TotalTime>
  <Words>2432</Words>
  <Application>Microsoft Office PowerPoint</Application>
  <PresentationFormat>On-screen Show (16:9)</PresentationFormat>
  <Paragraphs>235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Garamond</vt:lpstr>
      <vt:lpstr>Georgia</vt:lpstr>
      <vt:lpstr>Office Theme</vt:lpstr>
      <vt:lpstr>UC Expansion of Paid Sick Leave Training for Academic Personnel, Human Resources, and UCPath Staff</vt:lpstr>
      <vt:lpstr>Overview</vt:lpstr>
      <vt:lpstr>Introduction Policies and Collective Bargaining Agreements </vt:lpstr>
      <vt:lpstr>Introduction Resources</vt:lpstr>
      <vt:lpstr>PowerPoint Presentation</vt:lpstr>
      <vt:lpstr>Expansion of Eligibility for Paid Sick Leave (APM and PPSM) Paid Sick Leave Accrual for Appointments Below 50% </vt:lpstr>
      <vt:lpstr>Expansion of Eligibility for Paid Sick Leave (APM) Academic Appointee Paid Sick Leave Bank   </vt:lpstr>
      <vt:lpstr>Expansion of Eligibility for Paid Sick Leave (PPSM) Paid Sick Leave for Per Diem Staff   </vt:lpstr>
      <vt:lpstr>Expansion of Eligibility for Paid Sick Leave (PPSM) PTO Staff     </vt:lpstr>
      <vt:lpstr>Protected Paid Sick Leave (APM and PPSM)      </vt:lpstr>
      <vt:lpstr>Protected Paid Sick Leave (APM and PPSM) Use of Protected Paid Sick Leave      </vt:lpstr>
      <vt:lpstr>Protected Paid Sick Leave (APM and PPSM) Protections Afforded by Protected Paid Sick Leave      </vt:lpstr>
      <vt:lpstr> Notice and Documentation Requirements (APM and PPSM)       </vt:lpstr>
      <vt:lpstr> Notice and Documentation Requirements (APM and PPSM)       </vt:lpstr>
      <vt:lpstr>Extension of Paid Sick Leave Reinstatement Timeframe (APM and PPSM)  </vt:lpstr>
      <vt:lpstr>PowerPoint Presentation</vt:lpstr>
      <vt:lpstr>Collective Bargaining Agreements     </vt:lpstr>
      <vt:lpstr>PowerPoint Presentation</vt:lpstr>
      <vt:lpstr>UCPath Training and Communication    </vt:lpstr>
      <vt:lpstr>UCPath Training     </vt:lpstr>
      <vt:lpstr>PowerPoint Presentation</vt:lpstr>
      <vt:lpstr>Q&amp;A Sessions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Kim Poole</cp:lastModifiedBy>
  <cp:revision>806</cp:revision>
  <cp:lastPrinted>2011-06-29T23:27:19Z</cp:lastPrinted>
  <dcterms:created xsi:type="dcterms:W3CDTF">2010-12-15T22:40:49Z</dcterms:created>
  <dcterms:modified xsi:type="dcterms:W3CDTF">2024-10-15T23:38:22Z</dcterms:modified>
</cp:coreProperties>
</file>