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handoutMasterIdLst>
    <p:handoutMasterId r:id="rId46"/>
  </p:handoutMasterIdLst>
  <p:sldIdLst>
    <p:sldId id="302" r:id="rId2"/>
    <p:sldId id="257" r:id="rId3"/>
    <p:sldId id="260" r:id="rId4"/>
    <p:sldId id="258" r:id="rId5"/>
    <p:sldId id="259" r:id="rId6"/>
    <p:sldId id="261" r:id="rId7"/>
    <p:sldId id="263" r:id="rId8"/>
    <p:sldId id="262" r:id="rId9"/>
    <p:sldId id="297" r:id="rId10"/>
    <p:sldId id="264" r:id="rId11"/>
    <p:sldId id="298" r:id="rId12"/>
    <p:sldId id="265" r:id="rId13"/>
    <p:sldId id="299" r:id="rId14"/>
    <p:sldId id="266" r:id="rId15"/>
    <p:sldId id="267" r:id="rId16"/>
    <p:sldId id="268" r:id="rId17"/>
    <p:sldId id="269" r:id="rId18"/>
    <p:sldId id="270" r:id="rId19"/>
    <p:sldId id="271" r:id="rId20"/>
    <p:sldId id="272" r:id="rId21"/>
    <p:sldId id="274" r:id="rId22"/>
    <p:sldId id="275" r:id="rId23"/>
    <p:sldId id="276" r:id="rId24"/>
    <p:sldId id="277" r:id="rId25"/>
    <p:sldId id="286" r:id="rId26"/>
    <p:sldId id="293" r:id="rId27"/>
    <p:sldId id="278" r:id="rId28"/>
    <p:sldId id="285" r:id="rId29"/>
    <p:sldId id="280" r:id="rId30"/>
    <p:sldId id="279" r:id="rId31"/>
    <p:sldId id="292" r:id="rId32"/>
    <p:sldId id="301" r:id="rId33"/>
    <p:sldId id="300" r:id="rId34"/>
    <p:sldId id="283" r:id="rId35"/>
    <p:sldId id="281" r:id="rId36"/>
    <p:sldId id="282" r:id="rId37"/>
    <p:sldId id="287" r:id="rId38"/>
    <p:sldId id="288" r:id="rId39"/>
    <p:sldId id="289" r:id="rId40"/>
    <p:sldId id="291" r:id="rId41"/>
    <p:sldId id="290" r:id="rId42"/>
    <p:sldId id="294" r:id="rId43"/>
    <p:sldId id="295" r:id="rId44"/>
    <p:sldId id="303" r:id="rId4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3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115" d="100"/>
          <a:sy n="115" d="100"/>
        </p:scale>
        <p:origin x="4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7"/>
          </a:xfrm>
          <a:prstGeom prst="rect">
            <a:avLst/>
          </a:prstGeom>
        </p:spPr>
        <p:txBody>
          <a:bodyPr vert="horz" lIns="92487" tIns="46244" rIns="92487" bIns="46244" rtlCol="0"/>
          <a:lstStyle>
            <a:lvl1pPr algn="r">
              <a:defRPr sz="1200"/>
            </a:lvl1pPr>
          </a:lstStyle>
          <a:p>
            <a:fld id="{98678EEC-B0AD-4598-AE28-11AA2BCA18EF}" type="datetimeFigureOut">
              <a:rPr lang="en-US" smtClean="0"/>
              <a:t>2/14/2020</a:t>
            </a:fld>
            <a:endParaRPr lang="en-US"/>
          </a:p>
        </p:txBody>
      </p:sp>
      <p:sp>
        <p:nvSpPr>
          <p:cNvPr id="4" name="Footer Placeholder 3"/>
          <p:cNvSpPr>
            <a:spLocks noGrp="1"/>
          </p:cNvSpPr>
          <p:nvPr>
            <p:ph type="ftr" sz="quarter" idx="2"/>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6"/>
          </a:xfrm>
          <a:prstGeom prst="rect">
            <a:avLst/>
          </a:prstGeom>
        </p:spPr>
        <p:txBody>
          <a:bodyPr vert="horz" lIns="92487" tIns="46244" rIns="92487" bIns="46244" rtlCol="0" anchor="b"/>
          <a:lstStyle>
            <a:lvl1pPr algn="r">
              <a:defRPr sz="1200"/>
            </a:lvl1pPr>
          </a:lstStyle>
          <a:p>
            <a:fld id="{CF8D47B6-8063-4086-9709-EE3DB6231B4B}" type="slidenum">
              <a:rPr lang="en-US" smtClean="0"/>
              <a:t>‹#›</a:t>
            </a:fld>
            <a:endParaRPr lang="en-US"/>
          </a:p>
        </p:txBody>
      </p:sp>
    </p:spTree>
    <p:extLst>
      <p:ext uri="{BB962C8B-B14F-4D97-AF65-F5344CB8AC3E}">
        <p14:creationId xmlns:p14="http://schemas.microsoft.com/office/powerpoint/2010/main" val="6433601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0AD814-5AB7-43A8-ABE1-49336CC78258}"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138FF-3198-41FD-826C-E4A945A10F7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6676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AD814-5AB7-43A8-ABE1-49336CC78258}"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138FF-3198-41FD-826C-E4A945A10F7A}" type="slidenum">
              <a:rPr lang="en-US" smtClean="0"/>
              <a:t>‹#›</a:t>
            </a:fld>
            <a:endParaRPr lang="en-US"/>
          </a:p>
        </p:txBody>
      </p:sp>
    </p:spTree>
    <p:extLst>
      <p:ext uri="{BB962C8B-B14F-4D97-AF65-F5344CB8AC3E}">
        <p14:creationId xmlns:p14="http://schemas.microsoft.com/office/powerpoint/2010/main" val="715771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AD814-5AB7-43A8-ABE1-49336CC78258}"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138FF-3198-41FD-826C-E4A945A10F7A}" type="slidenum">
              <a:rPr lang="en-US" smtClean="0"/>
              <a:t>‹#›</a:t>
            </a:fld>
            <a:endParaRPr lang="en-US"/>
          </a:p>
        </p:txBody>
      </p:sp>
    </p:spTree>
    <p:extLst>
      <p:ext uri="{BB962C8B-B14F-4D97-AF65-F5344CB8AC3E}">
        <p14:creationId xmlns:p14="http://schemas.microsoft.com/office/powerpoint/2010/main" val="1116001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AD814-5AB7-43A8-ABE1-49336CC78258}"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138FF-3198-41FD-826C-E4A945A10F7A}" type="slidenum">
              <a:rPr lang="en-US" smtClean="0"/>
              <a:t>‹#›</a:t>
            </a:fld>
            <a:endParaRPr lang="en-US"/>
          </a:p>
        </p:txBody>
      </p:sp>
    </p:spTree>
    <p:extLst>
      <p:ext uri="{BB962C8B-B14F-4D97-AF65-F5344CB8AC3E}">
        <p14:creationId xmlns:p14="http://schemas.microsoft.com/office/powerpoint/2010/main" val="832792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0AD814-5AB7-43A8-ABE1-49336CC78258}"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138FF-3198-41FD-826C-E4A945A10F7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6798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0AD814-5AB7-43A8-ABE1-49336CC78258}" type="datetimeFigureOut">
              <a:rPr lang="en-US" smtClean="0"/>
              <a:t>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138FF-3198-41FD-826C-E4A945A10F7A}" type="slidenum">
              <a:rPr lang="en-US" smtClean="0"/>
              <a:t>‹#›</a:t>
            </a:fld>
            <a:endParaRPr lang="en-US"/>
          </a:p>
        </p:txBody>
      </p:sp>
    </p:spTree>
    <p:extLst>
      <p:ext uri="{BB962C8B-B14F-4D97-AF65-F5344CB8AC3E}">
        <p14:creationId xmlns:p14="http://schemas.microsoft.com/office/powerpoint/2010/main" val="707917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0AD814-5AB7-43A8-ABE1-49336CC78258}" type="datetimeFigureOut">
              <a:rPr lang="en-US" smtClean="0"/>
              <a:t>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5138FF-3198-41FD-826C-E4A945A10F7A}" type="slidenum">
              <a:rPr lang="en-US" smtClean="0"/>
              <a:t>‹#›</a:t>
            </a:fld>
            <a:endParaRPr lang="en-US"/>
          </a:p>
        </p:txBody>
      </p:sp>
    </p:spTree>
    <p:extLst>
      <p:ext uri="{BB962C8B-B14F-4D97-AF65-F5344CB8AC3E}">
        <p14:creationId xmlns:p14="http://schemas.microsoft.com/office/powerpoint/2010/main" val="2449370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0AD814-5AB7-43A8-ABE1-49336CC78258}" type="datetimeFigureOut">
              <a:rPr lang="en-US" smtClean="0"/>
              <a:t>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138FF-3198-41FD-826C-E4A945A10F7A}" type="slidenum">
              <a:rPr lang="en-US" smtClean="0"/>
              <a:t>‹#›</a:t>
            </a:fld>
            <a:endParaRPr lang="en-US"/>
          </a:p>
        </p:txBody>
      </p:sp>
    </p:spTree>
    <p:extLst>
      <p:ext uri="{BB962C8B-B14F-4D97-AF65-F5344CB8AC3E}">
        <p14:creationId xmlns:p14="http://schemas.microsoft.com/office/powerpoint/2010/main" val="3328153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C0AD814-5AB7-43A8-ABE1-49336CC78258}" type="datetimeFigureOut">
              <a:rPr lang="en-US" smtClean="0"/>
              <a:t>2/14/2020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85138FF-3198-41FD-826C-E4A945A10F7A}" type="slidenum">
              <a:rPr lang="en-US" smtClean="0"/>
              <a:t>‹#›</a:t>
            </a:fld>
            <a:endParaRPr lang="en-US"/>
          </a:p>
        </p:txBody>
      </p:sp>
    </p:spTree>
    <p:extLst>
      <p:ext uri="{BB962C8B-B14F-4D97-AF65-F5344CB8AC3E}">
        <p14:creationId xmlns:p14="http://schemas.microsoft.com/office/powerpoint/2010/main" val="1439467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C0AD814-5AB7-43A8-ABE1-49336CC78258}" type="datetimeFigureOut">
              <a:rPr lang="en-US" smtClean="0"/>
              <a:t>2/14/2020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85138FF-3198-41FD-826C-E4A945A10F7A}" type="slidenum">
              <a:rPr lang="en-US" smtClean="0"/>
              <a:t>‹#›</a:t>
            </a:fld>
            <a:endParaRPr lang="en-US"/>
          </a:p>
        </p:txBody>
      </p:sp>
    </p:spTree>
    <p:extLst>
      <p:ext uri="{BB962C8B-B14F-4D97-AF65-F5344CB8AC3E}">
        <p14:creationId xmlns:p14="http://schemas.microsoft.com/office/powerpoint/2010/main" val="2893614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0AD814-5AB7-43A8-ABE1-49336CC78258}" type="datetimeFigureOut">
              <a:rPr lang="en-US" smtClean="0"/>
              <a:t>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138FF-3198-41FD-826C-E4A945A10F7A}" type="slidenum">
              <a:rPr lang="en-US" smtClean="0"/>
              <a:t>‹#›</a:t>
            </a:fld>
            <a:endParaRPr lang="en-US"/>
          </a:p>
        </p:txBody>
      </p:sp>
    </p:spTree>
    <p:extLst>
      <p:ext uri="{BB962C8B-B14F-4D97-AF65-F5344CB8AC3E}">
        <p14:creationId xmlns:p14="http://schemas.microsoft.com/office/powerpoint/2010/main" val="4083487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F3EB">
            <a:alpha val="92941"/>
          </a:srgb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C0AD814-5AB7-43A8-ABE1-49336CC78258}" type="datetimeFigureOut">
              <a:rPr lang="en-US" smtClean="0"/>
              <a:t>2/14/2020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85138FF-3198-41FD-826C-E4A945A10F7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5100"/>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jjdicaprio@ucdavis.edu"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ucop.edu/academic-personnel-programs/_files/apm/apm-620.pdf" TargetMode="External"/><Relationship Id="rId2" Type="http://schemas.openxmlformats.org/officeDocument/2006/relationships/hyperlink" Target="http://www.ucop.edu/academic-personnel/_files/apm/apm-600.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0318" y="1734687"/>
            <a:ext cx="10048010" cy="2069870"/>
          </a:xfrm>
        </p:spPr>
        <p:txBody>
          <a:bodyPr>
            <a:normAutofit fontScale="90000"/>
          </a:bodyPr>
          <a:lstStyle/>
          <a:p>
            <a:pPr algn="ctr"/>
            <a:r>
              <a:rPr lang="en-US" b="1" dirty="0" smtClean="0"/>
              <a:t>Academic Researcher Unit </a:t>
            </a:r>
            <a:br>
              <a:rPr lang="en-US" b="1" dirty="0" smtClean="0"/>
            </a:br>
            <a:r>
              <a:rPr lang="en-US" b="1" dirty="0" smtClean="0"/>
              <a:t>New Contract Training</a:t>
            </a:r>
            <a:endParaRPr lang="en-US" b="1" dirty="0"/>
          </a:p>
        </p:txBody>
      </p:sp>
      <p:sp>
        <p:nvSpPr>
          <p:cNvPr id="3" name="Subtitle 2"/>
          <p:cNvSpPr>
            <a:spLocks noGrp="1"/>
          </p:cNvSpPr>
          <p:nvPr>
            <p:ph type="subTitle" idx="1"/>
          </p:nvPr>
        </p:nvSpPr>
        <p:spPr>
          <a:xfrm>
            <a:off x="1160318" y="4350184"/>
            <a:ext cx="9144000" cy="2183620"/>
          </a:xfrm>
        </p:spPr>
        <p:txBody>
          <a:bodyPr>
            <a:normAutofit/>
          </a:bodyPr>
          <a:lstStyle/>
          <a:p>
            <a:endParaRPr lang="en-US" b="1" dirty="0" smtClean="0"/>
          </a:p>
        </p:txBody>
      </p:sp>
    </p:spTree>
    <p:extLst>
      <p:ext uri="{BB962C8B-B14F-4D97-AF65-F5344CB8AC3E}">
        <p14:creationId xmlns:p14="http://schemas.microsoft.com/office/powerpoint/2010/main" val="4244965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Planning for pay increases</a:t>
            </a:r>
            <a:endParaRPr lang="en-US" b="1" dirty="0"/>
          </a:p>
        </p:txBody>
      </p:sp>
      <p:sp>
        <p:nvSpPr>
          <p:cNvPr id="3" name="Content Placeholder 2"/>
          <p:cNvSpPr>
            <a:spLocks noGrp="1"/>
          </p:cNvSpPr>
          <p:nvPr>
            <p:ph idx="1"/>
          </p:nvPr>
        </p:nvSpPr>
        <p:spPr>
          <a:xfrm>
            <a:off x="1097280" y="1911161"/>
            <a:ext cx="10058400" cy="4359010"/>
          </a:xfrm>
        </p:spPr>
        <p:txBody>
          <a:bodyPr>
            <a:normAutofit/>
          </a:bodyPr>
          <a:lstStyle/>
          <a:p>
            <a:r>
              <a:rPr lang="en-US" sz="2400" dirty="0" smtClean="0"/>
              <a:t>Over the next three years, Academic Researcher salaries will go up substantially.  Between now and July 1, 2020, all salaries will go up a minimum of </a:t>
            </a:r>
            <a:r>
              <a:rPr lang="en-US" sz="2400" b="1" dirty="0" smtClean="0"/>
              <a:t>7%</a:t>
            </a:r>
            <a:r>
              <a:rPr lang="en-US" sz="2400" dirty="0" smtClean="0"/>
              <a:t> for Specialists and Project Scientists, and </a:t>
            </a:r>
            <a:r>
              <a:rPr lang="en-US" sz="2400" b="1" dirty="0" smtClean="0"/>
              <a:t>7.5%</a:t>
            </a:r>
            <a:r>
              <a:rPr lang="en-US" sz="2400" dirty="0" smtClean="0"/>
              <a:t> for Professional Researchers.  </a:t>
            </a:r>
          </a:p>
          <a:p>
            <a:r>
              <a:rPr lang="en-US" sz="2400" dirty="0" smtClean="0"/>
              <a:t>Additionally, depending on rank and step, equity and smoothing will result in even greater increases for some Project Scientists and Specialists.  In addition, there is the possibility under </a:t>
            </a:r>
            <a:r>
              <a:rPr lang="en-US" sz="2400" dirty="0"/>
              <a:t>S</a:t>
            </a:r>
            <a:r>
              <a:rPr lang="en-US" sz="2400" dirty="0" smtClean="0"/>
              <a:t>tep Plus of as much as a two-step merit increase, which could result in as much as an </a:t>
            </a:r>
            <a:r>
              <a:rPr lang="en-US" sz="2400" b="1" dirty="0" smtClean="0"/>
              <a:t>additional 18%</a:t>
            </a:r>
            <a:r>
              <a:rPr lang="en-US" sz="2400" dirty="0" smtClean="0"/>
              <a:t> increase effective on July 1 of any of the next three years in some scenarios. These large initial increases will settle out over the life of this contract.  </a:t>
            </a:r>
          </a:p>
          <a:p>
            <a:r>
              <a:rPr lang="en-US" sz="2400" dirty="0"/>
              <a:t>PIs should carefully budget a range for new hires and budget appropriately for existing personnel.  </a:t>
            </a:r>
          </a:p>
        </p:txBody>
      </p:sp>
    </p:spTree>
    <p:extLst>
      <p:ext uri="{BB962C8B-B14F-4D97-AF65-F5344CB8AC3E}">
        <p14:creationId xmlns:p14="http://schemas.microsoft.com/office/powerpoint/2010/main" val="635993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Planning for pay increases (continued)</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777456"/>
              </p:ext>
            </p:extLst>
          </p:nvPr>
        </p:nvGraphicFramePr>
        <p:xfrm>
          <a:off x="1096963" y="1911350"/>
          <a:ext cx="10058400" cy="377444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376403163"/>
                    </a:ext>
                  </a:extLst>
                </a:gridCol>
                <a:gridCol w="2514600">
                  <a:extLst>
                    <a:ext uri="{9D8B030D-6E8A-4147-A177-3AD203B41FA5}">
                      <a16:colId xmlns:a16="http://schemas.microsoft.com/office/drawing/2014/main" val="668694502"/>
                    </a:ext>
                  </a:extLst>
                </a:gridCol>
                <a:gridCol w="2514600">
                  <a:extLst>
                    <a:ext uri="{9D8B030D-6E8A-4147-A177-3AD203B41FA5}">
                      <a16:colId xmlns:a16="http://schemas.microsoft.com/office/drawing/2014/main" val="3431067691"/>
                    </a:ext>
                  </a:extLst>
                </a:gridCol>
                <a:gridCol w="2514600">
                  <a:extLst>
                    <a:ext uri="{9D8B030D-6E8A-4147-A177-3AD203B41FA5}">
                      <a16:colId xmlns:a16="http://schemas.microsoft.com/office/drawing/2014/main" val="4033645585"/>
                    </a:ext>
                  </a:extLst>
                </a:gridCol>
              </a:tblGrid>
              <a:tr h="370840">
                <a:tc>
                  <a:txBody>
                    <a:bodyPr/>
                    <a:lstStyle/>
                    <a:p>
                      <a:r>
                        <a:rPr lang="en-US" dirty="0" smtClean="0"/>
                        <a:t>Two Step Merit Cost</a:t>
                      </a:r>
                      <a:endParaRPr lang="en-US" dirty="0"/>
                    </a:p>
                  </a:txBody>
                  <a:tcPr/>
                </a:tc>
                <a:tc>
                  <a:txBody>
                    <a:bodyPr/>
                    <a:lstStyle/>
                    <a:p>
                      <a:r>
                        <a:rPr lang="en-US" dirty="0" smtClean="0"/>
                        <a:t>Effective</a:t>
                      </a:r>
                      <a:r>
                        <a:rPr lang="en-US" baseline="0" dirty="0" smtClean="0"/>
                        <a:t> 7/1/2020</a:t>
                      </a:r>
                      <a:endParaRPr lang="en-US" dirty="0"/>
                    </a:p>
                  </a:txBody>
                  <a:tcPr/>
                </a:tc>
                <a:tc>
                  <a:txBody>
                    <a:bodyPr/>
                    <a:lstStyle/>
                    <a:p>
                      <a:r>
                        <a:rPr lang="en-US" dirty="0" smtClean="0"/>
                        <a:t>Effective 7/1/2021</a:t>
                      </a:r>
                      <a:endParaRPr lang="en-US" dirty="0"/>
                    </a:p>
                  </a:txBody>
                  <a:tcPr/>
                </a:tc>
                <a:tc>
                  <a:txBody>
                    <a:bodyPr/>
                    <a:lstStyle/>
                    <a:p>
                      <a:r>
                        <a:rPr lang="en-US" dirty="0" smtClean="0"/>
                        <a:t>Effective 7/1/2022</a:t>
                      </a:r>
                      <a:endParaRPr lang="en-US" dirty="0"/>
                    </a:p>
                  </a:txBody>
                  <a:tcPr/>
                </a:tc>
                <a:extLst>
                  <a:ext uri="{0D108BD9-81ED-4DB2-BD59-A6C34878D82A}">
                    <a16:rowId xmlns:a16="http://schemas.microsoft.com/office/drawing/2014/main" val="280154150"/>
                  </a:ext>
                </a:extLst>
              </a:tr>
              <a:tr h="370840">
                <a:tc>
                  <a:txBody>
                    <a:bodyPr/>
                    <a:lstStyle/>
                    <a:p>
                      <a:r>
                        <a:rPr lang="en-US" dirty="0" smtClean="0"/>
                        <a:t>Assistant Specialist</a:t>
                      </a:r>
                      <a:endParaRPr lang="en-US" dirty="0"/>
                    </a:p>
                  </a:txBody>
                  <a:tcPr/>
                </a:tc>
                <a:tc>
                  <a:txBody>
                    <a:bodyPr/>
                    <a:lstStyle/>
                    <a:p>
                      <a:r>
                        <a:rPr lang="en-US" dirty="0" smtClean="0"/>
                        <a:t>8.4%</a:t>
                      </a:r>
                      <a:endParaRPr lang="en-US" dirty="0"/>
                    </a:p>
                  </a:txBody>
                  <a:tcPr/>
                </a:tc>
                <a:tc>
                  <a:txBody>
                    <a:bodyPr/>
                    <a:lstStyle/>
                    <a:p>
                      <a:r>
                        <a:rPr lang="en-US" dirty="0" smtClean="0"/>
                        <a:t>10.5%</a:t>
                      </a:r>
                      <a:endParaRPr lang="en-US" dirty="0"/>
                    </a:p>
                  </a:txBody>
                  <a:tcPr/>
                </a:tc>
                <a:tc>
                  <a:txBody>
                    <a:bodyPr/>
                    <a:lstStyle/>
                    <a:p>
                      <a:r>
                        <a:rPr lang="en-US" dirty="0" smtClean="0"/>
                        <a:t>11.3%</a:t>
                      </a:r>
                      <a:endParaRPr lang="en-US" dirty="0"/>
                    </a:p>
                  </a:txBody>
                  <a:tcPr/>
                </a:tc>
                <a:extLst>
                  <a:ext uri="{0D108BD9-81ED-4DB2-BD59-A6C34878D82A}">
                    <a16:rowId xmlns:a16="http://schemas.microsoft.com/office/drawing/2014/main" val="2478377827"/>
                  </a:ext>
                </a:extLst>
              </a:tr>
              <a:tr h="370840">
                <a:tc>
                  <a:txBody>
                    <a:bodyPr/>
                    <a:lstStyle/>
                    <a:p>
                      <a:r>
                        <a:rPr lang="en-US" dirty="0" smtClean="0"/>
                        <a:t>Associate Specialist</a:t>
                      </a:r>
                      <a:endParaRPr lang="en-US" dirty="0"/>
                    </a:p>
                  </a:txBody>
                  <a:tcPr/>
                </a:tc>
                <a:tc>
                  <a:txBody>
                    <a:bodyPr/>
                    <a:lstStyle/>
                    <a:p>
                      <a:r>
                        <a:rPr lang="en-US" dirty="0" smtClean="0"/>
                        <a:t>11.9-12.5%</a:t>
                      </a:r>
                      <a:endParaRPr lang="en-US" dirty="0"/>
                    </a:p>
                  </a:txBody>
                  <a:tcPr/>
                </a:tc>
                <a:tc>
                  <a:txBody>
                    <a:bodyPr/>
                    <a:lstStyle/>
                    <a:p>
                      <a:r>
                        <a:rPr lang="en-US" dirty="0" smtClean="0"/>
                        <a:t>10.8-11.0%</a:t>
                      </a:r>
                      <a:endParaRPr lang="en-US" dirty="0"/>
                    </a:p>
                  </a:txBody>
                  <a:tcPr/>
                </a:tc>
                <a:tc>
                  <a:txBody>
                    <a:bodyPr/>
                    <a:lstStyle/>
                    <a:p>
                      <a:r>
                        <a:rPr lang="en-US" dirty="0" smtClean="0"/>
                        <a:t>10.5-11.0%</a:t>
                      </a:r>
                      <a:endParaRPr lang="en-US" dirty="0"/>
                    </a:p>
                  </a:txBody>
                  <a:tcPr/>
                </a:tc>
                <a:extLst>
                  <a:ext uri="{0D108BD9-81ED-4DB2-BD59-A6C34878D82A}">
                    <a16:rowId xmlns:a16="http://schemas.microsoft.com/office/drawing/2014/main" val="2993186585"/>
                  </a:ext>
                </a:extLst>
              </a:tr>
              <a:tr h="370840">
                <a:tc>
                  <a:txBody>
                    <a:bodyPr/>
                    <a:lstStyle/>
                    <a:p>
                      <a:r>
                        <a:rPr lang="en-US" dirty="0" smtClean="0"/>
                        <a:t>Full Specialist</a:t>
                      </a:r>
                      <a:endParaRPr lang="en-US" dirty="0"/>
                    </a:p>
                  </a:txBody>
                  <a:tcPr/>
                </a:tc>
                <a:tc>
                  <a:txBody>
                    <a:bodyPr/>
                    <a:lstStyle/>
                    <a:p>
                      <a:r>
                        <a:rPr lang="en-US" dirty="0" smtClean="0"/>
                        <a:t>14.0-25.5%</a:t>
                      </a:r>
                      <a:endParaRPr lang="en-US" dirty="0"/>
                    </a:p>
                  </a:txBody>
                  <a:tcPr/>
                </a:tc>
                <a:tc>
                  <a:txBody>
                    <a:bodyPr/>
                    <a:lstStyle/>
                    <a:p>
                      <a:r>
                        <a:rPr lang="en-US" dirty="0" smtClean="0"/>
                        <a:t>14.8-25.5%</a:t>
                      </a:r>
                      <a:endParaRPr lang="en-US" dirty="0"/>
                    </a:p>
                  </a:txBody>
                  <a:tcPr/>
                </a:tc>
                <a:tc>
                  <a:txBody>
                    <a:bodyPr/>
                    <a:lstStyle/>
                    <a:p>
                      <a:r>
                        <a:rPr lang="en-US" dirty="0" smtClean="0"/>
                        <a:t>14.7-25.5%</a:t>
                      </a:r>
                      <a:endParaRPr lang="en-US" dirty="0"/>
                    </a:p>
                  </a:txBody>
                  <a:tcPr/>
                </a:tc>
                <a:extLst>
                  <a:ext uri="{0D108BD9-81ED-4DB2-BD59-A6C34878D82A}">
                    <a16:rowId xmlns:a16="http://schemas.microsoft.com/office/drawing/2014/main" val="3480958087"/>
                  </a:ext>
                </a:extLst>
              </a:tr>
              <a:tr h="370840">
                <a:tc>
                  <a:txBody>
                    <a:bodyPr/>
                    <a:lstStyle/>
                    <a:p>
                      <a:r>
                        <a:rPr lang="en-US" dirty="0" smtClean="0"/>
                        <a:t>Assistant Project Scientist</a:t>
                      </a:r>
                      <a:endParaRPr lang="en-US" dirty="0"/>
                    </a:p>
                  </a:txBody>
                  <a:tcPr/>
                </a:tc>
                <a:tc>
                  <a:txBody>
                    <a:bodyPr/>
                    <a:lstStyle/>
                    <a:p>
                      <a:r>
                        <a:rPr lang="en-US" dirty="0" smtClean="0"/>
                        <a:t>9.3-11.6%</a:t>
                      </a:r>
                      <a:endParaRPr lang="en-US" dirty="0"/>
                    </a:p>
                  </a:txBody>
                  <a:tcPr/>
                </a:tc>
                <a:tc>
                  <a:txBody>
                    <a:bodyPr/>
                    <a:lstStyle/>
                    <a:p>
                      <a:r>
                        <a:rPr lang="en-US" dirty="0" smtClean="0"/>
                        <a:t>9.7-11.0%</a:t>
                      </a:r>
                      <a:endParaRPr lang="en-US" dirty="0"/>
                    </a:p>
                  </a:txBody>
                  <a:tcPr/>
                </a:tc>
                <a:tc>
                  <a:txBody>
                    <a:bodyPr/>
                    <a:lstStyle/>
                    <a:p>
                      <a:r>
                        <a:rPr lang="en-US" dirty="0" smtClean="0"/>
                        <a:t>9.6-10.8%</a:t>
                      </a:r>
                      <a:endParaRPr lang="en-US" dirty="0"/>
                    </a:p>
                  </a:txBody>
                  <a:tcPr/>
                </a:tc>
                <a:extLst>
                  <a:ext uri="{0D108BD9-81ED-4DB2-BD59-A6C34878D82A}">
                    <a16:rowId xmlns:a16="http://schemas.microsoft.com/office/drawing/2014/main" val="213475718"/>
                  </a:ext>
                </a:extLst>
              </a:tr>
              <a:tr h="370840">
                <a:tc>
                  <a:txBody>
                    <a:bodyPr/>
                    <a:lstStyle/>
                    <a:p>
                      <a:r>
                        <a:rPr lang="en-US" dirty="0" smtClean="0"/>
                        <a:t>Associate</a:t>
                      </a:r>
                      <a:r>
                        <a:rPr lang="en-US" baseline="0" dirty="0" smtClean="0"/>
                        <a:t> Project Scientist</a:t>
                      </a:r>
                      <a:endParaRPr lang="en-US" dirty="0"/>
                    </a:p>
                  </a:txBody>
                  <a:tcPr/>
                </a:tc>
                <a:tc>
                  <a:txBody>
                    <a:bodyPr/>
                    <a:lstStyle/>
                    <a:p>
                      <a:r>
                        <a:rPr lang="en-US" dirty="0" smtClean="0"/>
                        <a:t>11.0-12.5%</a:t>
                      </a:r>
                      <a:endParaRPr lang="en-US" dirty="0"/>
                    </a:p>
                  </a:txBody>
                  <a:tcPr/>
                </a:tc>
                <a:tc>
                  <a:txBody>
                    <a:bodyPr/>
                    <a:lstStyle/>
                    <a:p>
                      <a:r>
                        <a:rPr lang="en-US" dirty="0" smtClean="0"/>
                        <a:t>9.9-12.6%</a:t>
                      </a:r>
                      <a:endParaRPr lang="en-US" dirty="0"/>
                    </a:p>
                  </a:txBody>
                  <a:tcPr/>
                </a:tc>
                <a:tc>
                  <a:txBody>
                    <a:bodyPr/>
                    <a:lstStyle/>
                    <a:p>
                      <a:r>
                        <a:rPr lang="en-US" dirty="0" smtClean="0"/>
                        <a:t>9.6-12.6%</a:t>
                      </a:r>
                      <a:endParaRPr lang="en-US" dirty="0"/>
                    </a:p>
                  </a:txBody>
                  <a:tcPr/>
                </a:tc>
                <a:extLst>
                  <a:ext uri="{0D108BD9-81ED-4DB2-BD59-A6C34878D82A}">
                    <a16:rowId xmlns:a16="http://schemas.microsoft.com/office/drawing/2014/main" val="822052315"/>
                  </a:ext>
                </a:extLst>
              </a:tr>
              <a:tr h="370840">
                <a:tc>
                  <a:txBody>
                    <a:bodyPr/>
                    <a:lstStyle/>
                    <a:p>
                      <a:r>
                        <a:rPr lang="en-US" dirty="0" smtClean="0"/>
                        <a:t>Full Project Scientist</a:t>
                      </a:r>
                      <a:endParaRPr lang="en-US" dirty="0"/>
                    </a:p>
                  </a:txBody>
                  <a:tcPr/>
                </a:tc>
                <a:tc>
                  <a:txBody>
                    <a:bodyPr/>
                    <a:lstStyle/>
                    <a:p>
                      <a:r>
                        <a:rPr lang="en-US" dirty="0" smtClean="0"/>
                        <a:t>15.8-18.0%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15.8-18.0%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15.8-18.0%</a:t>
                      </a:r>
                    </a:p>
                  </a:txBody>
                  <a:tcPr/>
                </a:tc>
                <a:extLst>
                  <a:ext uri="{0D108BD9-81ED-4DB2-BD59-A6C34878D82A}">
                    <a16:rowId xmlns:a16="http://schemas.microsoft.com/office/drawing/2014/main" val="3754558280"/>
                  </a:ext>
                </a:extLst>
              </a:tr>
              <a:tr h="370840">
                <a:tc gridSpan="4">
                  <a:txBody>
                    <a:bodyPr/>
                    <a:lstStyle/>
                    <a:p>
                      <a:pPr algn="l"/>
                      <a:r>
                        <a:rPr lang="en-US" dirty="0" smtClean="0"/>
                        <a:t>Professional Researcher scales are not subject to equity/smoothing</a:t>
                      </a:r>
                      <a:r>
                        <a:rPr lang="en-US" baseline="0" dirty="0" smtClean="0"/>
                        <a:t> so are not available. See current scales and plan accordingly for range adjustments and possible two-step merits.</a:t>
                      </a:r>
                      <a:endParaRPr lang="en-US" dirty="0"/>
                    </a:p>
                  </a:txBody>
                  <a:tcPr/>
                </a:tc>
                <a:tc hMerge="1">
                  <a:txBody>
                    <a:bodyPr/>
                    <a:lstStyle/>
                    <a:p>
                      <a:endParaRPr lang="en-US"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extLst>
                  <a:ext uri="{0D108BD9-81ED-4DB2-BD59-A6C34878D82A}">
                    <a16:rowId xmlns:a16="http://schemas.microsoft.com/office/drawing/2014/main" val="3412756004"/>
                  </a:ext>
                </a:extLst>
              </a:tr>
            </a:tbl>
          </a:graphicData>
        </a:graphic>
      </p:graphicFrame>
    </p:spTree>
    <p:extLst>
      <p:ext uri="{BB962C8B-B14F-4D97-AF65-F5344CB8AC3E}">
        <p14:creationId xmlns:p14="http://schemas.microsoft.com/office/powerpoint/2010/main" val="1142214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NOTIFICATION OF APPOINTMENT AND REAPPOINTMENT</a:t>
            </a:r>
            <a:endParaRPr lang="en-US" b="1" dirty="0"/>
          </a:p>
        </p:txBody>
      </p:sp>
      <p:sp>
        <p:nvSpPr>
          <p:cNvPr id="3" name="Content Placeholder 2"/>
          <p:cNvSpPr>
            <a:spLocks noGrp="1"/>
          </p:cNvSpPr>
          <p:nvPr>
            <p:ph idx="1"/>
          </p:nvPr>
        </p:nvSpPr>
        <p:spPr/>
        <p:txBody>
          <a:bodyPr>
            <a:noAutofit/>
          </a:bodyPr>
          <a:lstStyle/>
          <a:p>
            <a:pPr lvl="1"/>
            <a:r>
              <a:rPr lang="en-US" sz="2400" dirty="0"/>
              <a:t>For appointment, follow APM UCD 220-AF and APM UCD 220 Procedure 1</a:t>
            </a:r>
          </a:p>
          <a:p>
            <a:pPr lvl="1"/>
            <a:r>
              <a:rPr lang="en-US" sz="2400" dirty="0"/>
              <a:t>Upon approval of the appointment, the Dean’s Office or Academic Affairs </a:t>
            </a:r>
            <a:r>
              <a:rPr lang="en-US" sz="2400" dirty="0" smtClean="0"/>
              <a:t>sends </a:t>
            </a:r>
            <a:r>
              <a:rPr lang="en-US" sz="2400" dirty="0"/>
              <a:t>the standard congratulatory appointment letter. </a:t>
            </a:r>
          </a:p>
          <a:p>
            <a:pPr lvl="1"/>
            <a:r>
              <a:rPr lang="en-US" sz="2400" dirty="0"/>
              <a:t>Within </a:t>
            </a:r>
            <a:r>
              <a:rPr lang="en-US" sz="2400" dirty="0" smtClean="0"/>
              <a:t>seven (7) calendar days of appointment, the department is required to give the new employee a notice of appointment based on the template available via the deans office in the Academic Affairs Box folder.</a:t>
            </a:r>
          </a:p>
          <a:p>
            <a:pPr lvl="1"/>
            <a:r>
              <a:rPr lang="en-US" sz="2400" dirty="0" smtClean="0"/>
              <a:t>This notice of appointment contains critical information required by the contract. </a:t>
            </a:r>
          </a:p>
          <a:p>
            <a:pPr lvl="1"/>
            <a:endParaRPr lang="en-US" sz="2400" dirty="0"/>
          </a:p>
          <a:p>
            <a:pPr lvl="1"/>
            <a:r>
              <a:rPr lang="en-US" sz="2400" dirty="0" smtClean="0"/>
              <a:t>For reappointment, the same notice of appointment is required. </a:t>
            </a:r>
            <a:endParaRPr lang="en-US" sz="2400" dirty="0"/>
          </a:p>
        </p:txBody>
      </p:sp>
    </p:spTree>
    <p:extLst>
      <p:ext uri="{BB962C8B-B14F-4D97-AF65-F5344CB8AC3E}">
        <p14:creationId xmlns:p14="http://schemas.microsoft.com/office/powerpoint/2010/main" val="20485225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APPOINTMENT LENGTH</a:t>
            </a:r>
            <a:endParaRPr lang="en-US" b="1" dirty="0"/>
          </a:p>
        </p:txBody>
      </p:sp>
      <p:sp>
        <p:nvSpPr>
          <p:cNvPr id="3" name="Content Placeholder 2"/>
          <p:cNvSpPr>
            <a:spLocks noGrp="1"/>
          </p:cNvSpPr>
          <p:nvPr>
            <p:ph idx="1"/>
          </p:nvPr>
        </p:nvSpPr>
        <p:spPr/>
        <p:txBody>
          <a:bodyPr>
            <a:noAutofit/>
          </a:bodyPr>
          <a:lstStyle/>
          <a:p>
            <a:r>
              <a:rPr lang="en-US" sz="2400" dirty="0" smtClean="0"/>
              <a:t>Minimum 1 year appointments until first merit review</a:t>
            </a:r>
          </a:p>
          <a:p>
            <a:pPr lvl="1"/>
            <a:r>
              <a:rPr lang="en-US" sz="2400" dirty="0" smtClean="0"/>
              <a:t>Exceptions: lack of work, lack of appropriate funding, programmatic need</a:t>
            </a:r>
          </a:p>
          <a:p>
            <a:r>
              <a:rPr lang="en-US" sz="2400" dirty="0" smtClean="0"/>
              <a:t>Locations are not prohibited from providing longer term appointments</a:t>
            </a:r>
          </a:p>
          <a:p>
            <a:r>
              <a:rPr lang="en-US" sz="2400" dirty="0" smtClean="0"/>
              <a:t>With first merit review, any reappointments are for normative period of review for rank and step</a:t>
            </a:r>
          </a:p>
          <a:p>
            <a:pPr lvl="1"/>
            <a:r>
              <a:rPr lang="en-US" sz="2400" dirty="0" smtClean="0"/>
              <a:t>No exceptions</a:t>
            </a:r>
          </a:p>
          <a:p>
            <a:pPr lvl="1"/>
            <a:r>
              <a:rPr lang="en-US" sz="2400" dirty="0" smtClean="0"/>
              <a:t>If needed, see layoff provisions</a:t>
            </a:r>
          </a:p>
          <a:p>
            <a:r>
              <a:rPr lang="en-US" sz="2400" dirty="0" smtClean="0"/>
              <a:t>Step with indefinite duration (no normative time) must be reviewed at least every five years with minimum of 3 year appointment, and, if reappointed, followed by 2 year appointment.</a:t>
            </a:r>
            <a:endParaRPr lang="en-US" sz="2400" dirty="0"/>
          </a:p>
        </p:txBody>
      </p:sp>
    </p:spTree>
    <p:extLst>
      <p:ext uri="{BB962C8B-B14F-4D97-AF65-F5344CB8AC3E}">
        <p14:creationId xmlns:p14="http://schemas.microsoft.com/office/powerpoint/2010/main" val="703138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APPOINTMENT LENGTH EXAMPLE #1</a:t>
            </a:r>
            <a:endParaRPr lang="en-US" b="1" dirty="0"/>
          </a:p>
        </p:txBody>
      </p:sp>
      <p:sp>
        <p:nvSpPr>
          <p:cNvPr id="3" name="Content Placeholder 2"/>
          <p:cNvSpPr>
            <a:spLocks noGrp="1"/>
          </p:cNvSpPr>
          <p:nvPr>
            <p:ph idx="1"/>
          </p:nvPr>
        </p:nvSpPr>
        <p:spPr>
          <a:xfrm>
            <a:off x="1184564" y="1795548"/>
            <a:ext cx="9971116" cy="4555375"/>
          </a:xfrm>
        </p:spPr>
        <p:txBody>
          <a:bodyPr>
            <a:normAutofit/>
          </a:bodyPr>
          <a:lstStyle/>
          <a:p>
            <a:r>
              <a:rPr lang="en-US" sz="2400" dirty="0" smtClean="0"/>
              <a:t>Associate Specialist with initial appointment at Step I on July 1, 2018</a:t>
            </a:r>
          </a:p>
          <a:p>
            <a:r>
              <a:rPr lang="en-US" sz="2400" dirty="0" smtClean="0"/>
              <a:t>Reappointed at Step I on July 1, 2019 through June 30, 2020</a:t>
            </a:r>
          </a:p>
          <a:p>
            <a:r>
              <a:rPr lang="en-US" sz="2400" dirty="0" smtClean="0"/>
              <a:t>Normative Review Cycle is 2 years</a:t>
            </a:r>
          </a:p>
          <a:p>
            <a:r>
              <a:rPr lang="en-US" sz="2400" dirty="0"/>
              <a:t>M</a:t>
            </a:r>
            <a:r>
              <a:rPr lang="en-US" sz="2400" dirty="0" smtClean="0"/>
              <a:t>erit review to be effective July 1, 2020 is conducted,                                             1-STEP MERIT GRANTED</a:t>
            </a:r>
          </a:p>
          <a:p>
            <a:pPr marL="0" indent="0">
              <a:buNone/>
            </a:pPr>
            <a:endParaRPr lang="en-US" sz="2400" dirty="0" smtClean="0"/>
          </a:p>
          <a:p>
            <a:r>
              <a:rPr lang="en-US" sz="2400" dirty="0" smtClean="0"/>
              <a:t>Q: If reappointed on July 1, 2020, what is the minimum required length of appointment?</a:t>
            </a:r>
            <a:endParaRPr lang="en-US" sz="2400" dirty="0"/>
          </a:p>
          <a:p>
            <a:r>
              <a:rPr lang="en-US" sz="2400" dirty="0" smtClean="0"/>
              <a:t>A: Reappointment July 1, 2020 must be for minimum of two years (normative review cycle)</a:t>
            </a:r>
          </a:p>
        </p:txBody>
      </p:sp>
    </p:spTree>
    <p:extLst>
      <p:ext uri="{BB962C8B-B14F-4D97-AF65-F5344CB8AC3E}">
        <p14:creationId xmlns:p14="http://schemas.microsoft.com/office/powerpoint/2010/main" val="117419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APPOINTMENT LENGTH EXAMPLE #2</a:t>
            </a:r>
            <a:endParaRPr lang="en-US" b="1" dirty="0"/>
          </a:p>
        </p:txBody>
      </p:sp>
      <p:sp>
        <p:nvSpPr>
          <p:cNvPr id="3" name="Content Placeholder 2"/>
          <p:cNvSpPr>
            <a:spLocks noGrp="1"/>
          </p:cNvSpPr>
          <p:nvPr>
            <p:ph idx="1"/>
          </p:nvPr>
        </p:nvSpPr>
        <p:spPr>
          <a:xfrm>
            <a:off x="1184564" y="1825624"/>
            <a:ext cx="9971116" cy="4708179"/>
          </a:xfrm>
        </p:spPr>
        <p:txBody>
          <a:bodyPr>
            <a:normAutofit/>
          </a:bodyPr>
          <a:lstStyle/>
          <a:p>
            <a:r>
              <a:rPr lang="en-US" sz="2400" dirty="0" smtClean="0"/>
              <a:t>Full Project Scientist with initial appointment at step I on March 1, 2019, ending June 30, 2020</a:t>
            </a:r>
          </a:p>
          <a:p>
            <a:r>
              <a:rPr lang="en-US" sz="2400" dirty="0" smtClean="0"/>
              <a:t>Normative review cycle is 3 years</a:t>
            </a:r>
          </a:p>
          <a:p>
            <a:r>
              <a:rPr lang="en-US" sz="2400" dirty="0" smtClean="0"/>
              <a:t>Reappointed at step I on July 1, 2020 through June 30, 2021</a:t>
            </a:r>
          </a:p>
          <a:p>
            <a:r>
              <a:rPr lang="en-US" sz="2400" dirty="0" smtClean="0"/>
              <a:t>Reappointed at step I on July 1, 2021 through June 30, 2022</a:t>
            </a:r>
          </a:p>
          <a:p>
            <a:r>
              <a:rPr lang="en-US" sz="2400" dirty="0" smtClean="0"/>
              <a:t>Merit review to be effective July 1, 2022 is conducted – MERIT DENIED</a:t>
            </a:r>
          </a:p>
          <a:p>
            <a:r>
              <a:rPr lang="en-US" sz="2400" dirty="0" smtClean="0"/>
              <a:t>Q: If reappointed on July 1, 2022, what is the required minimum length of appointment?</a:t>
            </a:r>
          </a:p>
          <a:p>
            <a:r>
              <a:rPr lang="en-US" sz="2400" dirty="0" smtClean="0"/>
              <a:t>A: Reappointment on July 1, 2022 must be for minimum of three years (normative review cycle)</a:t>
            </a:r>
            <a:endParaRPr lang="en-US" sz="2400" dirty="0"/>
          </a:p>
        </p:txBody>
      </p:sp>
    </p:spTree>
    <p:extLst>
      <p:ext uri="{BB962C8B-B14F-4D97-AF65-F5344CB8AC3E}">
        <p14:creationId xmlns:p14="http://schemas.microsoft.com/office/powerpoint/2010/main" val="141966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APPOINTMENT LENGTH EXAMPLE #3</a:t>
            </a:r>
            <a:endParaRPr lang="en-US" b="1" dirty="0"/>
          </a:p>
        </p:txBody>
      </p:sp>
      <p:sp>
        <p:nvSpPr>
          <p:cNvPr id="3" name="Content Placeholder 2"/>
          <p:cNvSpPr>
            <a:spLocks noGrp="1"/>
          </p:cNvSpPr>
          <p:nvPr>
            <p:ph idx="1"/>
          </p:nvPr>
        </p:nvSpPr>
        <p:spPr/>
        <p:txBody>
          <a:bodyPr>
            <a:normAutofit/>
          </a:bodyPr>
          <a:lstStyle/>
          <a:p>
            <a:r>
              <a:rPr lang="en-US" sz="2800" dirty="0" smtClean="0"/>
              <a:t>Academic Researcher at a step with indefinite duration</a:t>
            </a:r>
          </a:p>
          <a:p>
            <a:pPr marL="0" indent="0">
              <a:buNone/>
            </a:pPr>
            <a:endParaRPr lang="en-US" sz="2800" dirty="0" smtClean="0"/>
          </a:p>
          <a:p>
            <a:pPr lvl="1"/>
            <a:r>
              <a:rPr lang="en-US" sz="2400" dirty="0" smtClean="0"/>
              <a:t>Examples:  full Specialist step IX, full Project Scientist step V and above,         full Professional Researcher step V and above</a:t>
            </a:r>
          </a:p>
          <a:p>
            <a:pPr marL="457200" lvl="1" indent="0">
              <a:buNone/>
            </a:pPr>
            <a:endParaRPr lang="en-US" sz="2400" dirty="0" smtClean="0"/>
          </a:p>
          <a:p>
            <a:r>
              <a:rPr lang="en-US" sz="2800" dirty="0" smtClean="0"/>
              <a:t>Must be reviewed for merit at least every 5 years</a:t>
            </a:r>
          </a:p>
          <a:p>
            <a:r>
              <a:rPr lang="en-US" sz="2800" dirty="0" smtClean="0"/>
              <a:t>Upon review, reappointed for a minimum of 3 years. If reappointed, to be followed by a minimum of 2 years</a:t>
            </a:r>
            <a:endParaRPr lang="en-US" sz="2800" dirty="0"/>
          </a:p>
        </p:txBody>
      </p:sp>
    </p:spTree>
    <p:extLst>
      <p:ext uri="{BB962C8B-B14F-4D97-AF65-F5344CB8AC3E}">
        <p14:creationId xmlns:p14="http://schemas.microsoft.com/office/powerpoint/2010/main" val="803814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582" y="0"/>
            <a:ext cx="10515600" cy="1837748"/>
          </a:xfrm>
        </p:spPr>
        <p:txBody>
          <a:bodyPr>
            <a:normAutofit/>
          </a:bodyPr>
          <a:lstStyle/>
          <a:p>
            <a:r>
              <a:rPr lang="en-US" b="1" dirty="0" smtClean="0"/>
              <a:t>MERIT AND PROMOTION REVIEW PROCESS</a:t>
            </a:r>
            <a:r>
              <a:rPr lang="en-US" dirty="0" smtClean="0"/>
              <a:t/>
            </a:r>
            <a:br>
              <a:rPr lang="en-US" dirty="0" smtClean="0"/>
            </a:br>
            <a:r>
              <a:rPr lang="en-US" dirty="0" smtClean="0"/>
              <a:t>Key Features</a:t>
            </a:r>
            <a:endParaRPr lang="en-US" dirty="0"/>
          </a:p>
        </p:txBody>
      </p:sp>
      <p:sp>
        <p:nvSpPr>
          <p:cNvPr id="3" name="Content Placeholder 2"/>
          <p:cNvSpPr>
            <a:spLocks noGrp="1"/>
          </p:cNvSpPr>
          <p:nvPr>
            <p:ph idx="1"/>
          </p:nvPr>
        </p:nvSpPr>
        <p:spPr>
          <a:xfrm>
            <a:off x="1087582" y="1837748"/>
            <a:ext cx="10515600" cy="4542270"/>
          </a:xfrm>
        </p:spPr>
        <p:txBody>
          <a:bodyPr>
            <a:normAutofit fontScale="70000" lnSpcReduction="20000"/>
          </a:bodyPr>
          <a:lstStyle/>
          <a:p>
            <a:r>
              <a:rPr lang="en-US" sz="3400" dirty="0" smtClean="0"/>
              <a:t>UC Davis will continue to use </a:t>
            </a:r>
            <a:r>
              <a:rPr lang="en-US" sz="3400" b="1" dirty="0" smtClean="0"/>
              <a:t>Step Plus</a:t>
            </a:r>
            <a:r>
              <a:rPr lang="en-US" sz="3400" dirty="0" smtClean="0"/>
              <a:t> for Academic Researchers.</a:t>
            </a:r>
          </a:p>
          <a:p>
            <a:pPr lvl="1"/>
            <a:r>
              <a:rPr lang="en-US" sz="3400" dirty="0" smtClean="0"/>
              <a:t>Under Step Plus, Academic Researchers </a:t>
            </a:r>
            <a:r>
              <a:rPr lang="en-US" sz="3400" dirty="0"/>
              <a:t>are eligible for advancement after </a:t>
            </a:r>
            <a:r>
              <a:rPr lang="en-US" sz="3400" u="sng" dirty="0"/>
              <a:t>normative time</a:t>
            </a:r>
            <a:r>
              <a:rPr lang="en-US" sz="3400" dirty="0"/>
              <a:t>  at current step (2, 3, or 4 years)</a:t>
            </a:r>
          </a:p>
          <a:p>
            <a:pPr lvl="1"/>
            <a:r>
              <a:rPr lang="en-US" sz="3400" dirty="0"/>
              <a:t>Under Step Plus, all candidates are considered for 1-step, 1.5-steps or 2-step advancement</a:t>
            </a:r>
          </a:p>
          <a:p>
            <a:pPr lvl="1"/>
            <a:r>
              <a:rPr lang="en-US" sz="3400" dirty="0"/>
              <a:t>Promotion to the Associate or Full rank can occur prior to normative time, but thus can only be considered for </a:t>
            </a:r>
            <a:r>
              <a:rPr lang="en-US" sz="3400" dirty="0" smtClean="0"/>
              <a:t>1-step promotion review or a lateral promotion if applicable (Project Scientists and Professional Researchers only)</a:t>
            </a:r>
            <a:endParaRPr lang="en-US" sz="3400" dirty="0"/>
          </a:p>
          <a:p>
            <a:pPr lvl="1"/>
            <a:endParaRPr lang="en-US" sz="3400" dirty="0" smtClean="0"/>
          </a:p>
          <a:p>
            <a:r>
              <a:rPr lang="en-US" sz="3400" dirty="0" smtClean="0"/>
              <a:t>We can keep most of our existing protocols, guidelines and delegations of authority for conducting merit and promotion reviews.</a:t>
            </a:r>
          </a:p>
          <a:p>
            <a:r>
              <a:rPr lang="en-US" sz="3400" dirty="0" smtClean="0"/>
              <a:t>However, we now have strict timelines, and we must become much more consistent in following our practices.</a:t>
            </a:r>
          </a:p>
          <a:p>
            <a:r>
              <a:rPr lang="en-US" sz="3400" dirty="0" smtClean="0"/>
              <a:t>Reviews must be concluded by the effective date of July 1.  </a:t>
            </a:r>
          </a:p>
          <a:p>
            <a:pPr lvl="1"/>
            <a:endParaRPr lang="en-US" dirty="0"/>
          </a:p>
        </p:txBody>
      </p:sp>
    </p:spTree>
    <p:extLst>
      <p:ext uri="{BB962C8B-B14F-4D97-AF65-F5344CB8AC3E}">
        <p14:creationId xmlns:p14="http://schemas.microsoft.com/office/powerpoint/2010/main" val="1725458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MERIT AND PROMOTION REVIEW PROCESS</a:t>
            </a:r>
            <a:br>
              <a:rPr lang="en-US" b="1" dirty="0" smtClean="0"/>
            </a:br>
            <a:r>
              <a:rPr lang="en-US" dirty="0" smtClean="0"/>
              <a:t>Beginning the process</a:t>
            </a:r>
            <a:endParaRPr lang="en-US" b="1" dirty="0"/>
          </a:p>
        </p:txBody>
      </p:sp>
      <p:sp>
        <p:nvSpPr>
          <p:cNvPr id="3" name="Content Placeholder 2"/>
          <p:cNvSpPr>
            <a:spLocks noGrp="1"/>
          </p:cNvSpPr>
          <p:nvPr>
            <p:ph idx="1"/>
          </p:nvPr>
        </p:nvSpPr>
        <p:spPr>
          <a:xfrm>
            <a:off x="1097280" y="1835034"/>
            <a:ext cx="10515600" cy="4522123"/>
          </a:xfrm>
        </p:spPr>
        <p:txBody>
          <a:bodyPr>
            <a:normAutofit/>
          </a:bodyPr>
          <a:lstStyle/>
          <a:p>
            <a:r>
              <a:rPr lang="en-US" sz="2400" dirty="0" smtClean="0"/>
              <a:t>ALL UNITS:  Run an eligibility report in APHID of academic </a:t>
            </a:r>
            <a:r>
              <a:rPr lang="en-US" sz="2400" dirty="0"/>
              <a:t>r</a:t>
            </a:r>
            <a:r>
              <a:rPr lang="en-US" sz="2400" dirty="0" smtClean="0"/>
              <a:t>esearchers who are eligible to be reviewed and independently confirm accuracy of report.  Eligibility is dynamic and automatically recalculated in APHID with each final decision. </a:t>
            </a:r>
          </a:p>
          <a:p>
            <a:r>
              <a:rPr lang="en-US" sz="2400" dirty="0" smtClean="0"/>
              <a:t>DEPARTMENTS: Complete page 1 of the </a:t>
            </a:r>
            <a:r>
              <a:rPr lang="en-US" sz="2400" i="1" dirty="0" smtClean="0"/>
              <a:t>“Notification of advancement eligibility for an Academic Federation member” </a:t>
            </a:r>
            <a:r>
              <a:rPr lang="en-US" sz="2400" dirty="0" smtClean="0"/>
              <a:t>form for each eligible Academic Researcher, and get their PI to complete part 1 on page 2.</a:t>
            </a:r>
          </a:p>
          <a:p>
            <a:r>
              <a:rPr lang="en-US" sz="2400" dirty="0" smtClean="0"/>
              <a:t>DEPARTMENTS:  Provide form (completed as noted above) and written notification of eligibility to academic researchers eligible for review </a:t>
            </a:r>
            <a:r>
              <a:rPr lang="en-US" sz="2400" b="1" dirty="0" smtClean="0"/>
              <a:t>at least 6 weeks before their materials are due </a:t>
            </a:r>
            <a:r>
              <a:rPr lang="en-US" sz="2400" dirty="0" smtClean="0"/>
              <a:t>to the department.</a:t>
            </a:r>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9571715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8755" y="182879"/>
            <a:ext cx="10515600" cy="1571105"/>
          </a:xfrm>
        </p:spPr>
        <p:txBody>
          <a:bodyPr>
            <a:normAutofit fontScale="90000"/>
          </a:bodyPr>
          <a:lstStyle/>
          <a:p>
            <a:r>
              <a:rPr lang="en-US" sz="4900" b="1" dirty="0" smtClean="0"/>
              <a:t>MERIT AND PROMOTION REVIEW PROCESS</a:t>
            </a:r>
            <a:r>
              <a:rPr lang="en-US" b="1" dirty="0" smtClean="0"/>
              <a:t/>
            </a:r>
            <a:br>
              <a:rPr lang="en-US" b="1" dirty="0" smtClean="0"/>
            </a:br>
            <a:r>
              <a:rPr lang="en-US" sz="3600" i="1" dirty="0" smtClean="0"/>
              <a:t>Notification of Advancement Eligibility for an </a:t>
            </a:r>
            <a:br>
              <a:rPr lang="en-US" sz="3600" i="1" dirty="0" smtClean="0"/>
            </a:br>
            <a:r>
              <a:rPr lang="en-US" sz="3600" i="1" dirty="0" smtClean="0"/>
              <a:t>Academic Federation Member</a:t>
            </a:r>
            <a:r>
              <a:rPr lang="en-US" sz="3600" dirty="0" smtClean="0"/>
              <a:t> form</a:t>
            </a:r>
            <a:endParaRPr lang="en-US" sz="3600" b="1" dirty="0"/>
          </a:p>
        </p:txBody>
      </p:sp>
      <p:pic>
        <p:nvPicPr>
          <p:cNvPr id="4" name="Content Placeholder 3"/>
          <p:cNvPicPr>
            <a:picLocks noGrp="1" noChangeAspect="1"/>
          </p:cNvPicPr>
          <p:nvPr>
            <p:ph idx="1"/>
          </p:nvPr>
        </p:nvPicPr>
        <p:blipFill>
          <a:blip r:embed="rId2"/>
          <a:stretch>
            <a:fillRect/>
          </a:stretch>
        </p:blipFill>
        <p:spPr>
          <a:xfrm>
            <a:off x="6054181" y="1867044"/>
            <a:ext cx="5711792" cy="4022725"/>
          </a:xfrm>
          <a:prstGeom prst="rect">
            <a:avLst/>
          </a:prstGeom>
        </p:spPr>
      </p:pic>
      <p:sp>
        <p:nvSpPr>
          <p:cNvPr id="5" name="TextBox 4"/>
          <p:cNvSpPr txBox="1"/>
          <p:nvPr/>
        </p:nvSpPr>
        <p:spPr>
          <a:xfrm>
            <a:off x="1118755" y="1753984"/>
            <a:ext cx="4935426"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This form is on the AA website, under “Forms and Checklists”, and on the “Resources – Academic Researchers” page.</a:t>
            </a:r>
          </a:p>
          <a:p>
            <a:pPr marL="285750" indent="-285750">
              <a:buFont typeface="Arial" panose="020B0604020202020204" pitchFamily="34" charset="0"/>
              <a:buChar char="•"/>
            </a:pPr>
            <a:r>
              <a:rPr lang="en-US" sz="2000" dirty="0" smtClean="0"/>
              <a:t>Page 1 of this form is to be completed by the department staff (consult with Dean’s office for assistance).</a:t>
            </a:r>
          </a:p>
          <a:p>
            <a:pPr marL="285750" indent="-285750">
              <a:buFont typeface="Arial" panose="020B0604020202020204" pitchFamily="34" charset="0"/>
              <a:buChar char="•"/>
            </a:pPr>
            <a:r>
              <a:rPr lang="en-US" sz="2000" dirty="0" smtClean="0"/>
              <a:t>Part 1 of page 2 of this form is completed by PI/Supervisor.</a:t>
            </a:r>
          </a:p>
          <a:p>
            <a:pPr marL="285750" indent="-285750">
              <a:buFont typeface="Arial" panose="020B0604020202020204" pitchFamily="34" charset="0"/>
              <a:buChar char="•"/>
            </a:pPr>
            <a:r>
              <a:rPr lang="en-US" sz="2000" dirty="0" smtClean="0"/>
              <a:t>Once page 1 and part 1 of page 2 are completed, this form is given to the candidate with the written notification of eligibility.</a:t>
            </a:r>
          </a:p>
          <a:p>
            <a:pPr marL="285750" indent="-285750">
              <a:buFont typeface="Arial" panose="020B0604020202020204" pitchFamily="34" charset="0"/>
              <a:buChar char="•"/>
            </a:pPr>
            <a:r>
              <a:rPr lang="en-US" sz="2000" dirty="0" smtClean="0"/>
              <a:t>Candidate completes part 2 of page 2, and submits form to the department chair.</a:t>
            </a:r>
            <a:endParaRPr lang="en-US" sz="2000" dirty="0"/>
          </a:p>
        </p:txBody>
      </p:sp>
    </p:spTree>
    <p:extLst>
      <p:ext uri="{BB962C8B-B14F-4D97-AF65-F5344CB8AC3E}">
        <p14:creationId xmlns:p14="http://schemas.microsoft.com/office/powerpoint/2010/main" val="3868679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 of Bargaining Unit</a:t>
            </a:r>
            <a:endParaRPr lang="en-US" b="1" dirty="0"/>
          </a:p>
        </p:txBody>
      </p:sp>
      <p:sp>
        <p:nvSpPr>
          <p:cNvPr id="3" name="Content Placeholder 2"/>
          <p:cNvSpPr>
            <a:spLocks noGrp="1"/>
          </p:cNvSpPr>
          <p:nvPr>
            <p:ph idx="1"/>
          </p:nvPr>
        </p:nvSpPr>
        <p:spPr/>
        <p:txBody>
          <a:bodyPr>
            <a:normAutofit/>
          </a:bodyPr>
          <a:lstStyle/>
          <a:p>
            <a:r>
              <a:rPr lang="en-US" sz="2400" dirty="0" smtClean="0"/>
              <a:t>The UAW already represents two academic bargaining units at University of California</a:t>
            </a:r>
          </a:p>
          <a:p>
            <a:pPr lvl="1"/>
            <a:r>
              <a:rPr lang="en-US" sz="2000" dirty="0" smtClean="0"/>
              <a:t>Graduate Student Employees  (Local 2865)</a:t>
            </a:r>
          </a:p>
          <a:p>
            <a:pPr lvl="1"/>
            <a:r>
              <a:rPr lang="en-US" sz="2000" dirty="0" smtClean="0"/>
              <a:t>Postdoctoral Scholars (Local 5810)</a:t>
            </a:r>
          </a:p>
          <a:p>
            <a:pPr lvl="1"/>
            <a:endParaRPr lang="en-US" sz="2000" dirty="0"/>
          </a:p>
          <a:p>
            <a:r>
              <a:rPr lang="en-US" sz="2400" dirty="0" smtClean="0"/>
              <a:t>In fall, 2018, UAW successfully organized the Academic Researchers</a:t>
            </a:r>
          </a:p>
          <a:p>
            <a:pPr lvl="1"/>
            <a:r>
              <a:rPr lang="en-US" sz="2000" dirty="0" smtClean="0"/>
              <a:t>UC and UAW reached agreement on the parameters of the bargaining unit in February, 2019.</a:t>
            </a:r>
          </a:p>
          <a:p>
            <a:pPr lvl="1"/>
            <a:r>
              <a:rPr lang="en-US" sz="2000" dirty="0" smtClean="0"/>
              <a:t>We started bargaining in April, 2019</a:t>
            </a:r>
          </a:p>
          <a:p>
            <a:pPr lvl="1"/>
            <a:r>
              <a:rPr lang="en-US" sz="2000" dirty="0" smtClean="0"/>
              <a:t>New Contract ratified November 8, 2019 – perhaps a record for speed in bargaining a brand new contract.</a:t>
            </a:r>
          </a:p>
          <a:p>
            <a:pPr lvl="1"/>
            <a:r>
              <a:rPr lang="en-US" sz="2000" dirty="0" smtClean="0"/>
              <a:t>Academic Researchers are part of the same local as Postdocs: Local 5810</a:t>
            </a:r>
          </a:p>
          <a:p>
            <a:pPr lvl="1"/>
            <a:endParaRPr lang="en-US" dirty="0"/>
          </a:p>
          <a:p>
            <a:endParaRPr lang="en-US" dirty="0"/>
          </a:p>
        </p:txBody>
      </p:sp>
    </p:spTree>
    <p:extLst>
      <p:ext uri="{BB962C8B-B14F-4D97-AF65-F5344CB8AC3E}">
        <p14:creationId xmlns:p14="http://schemas.microsoft.com/office/powerpoint/2010/main" val="37113878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MERIT AND PROMOTION REVIEW PROCESS</a:t>
            </a:r>
            <a:br>
              <a:rPr lang="en-US" b="1" dirty="0" smtClean="0"/>
            </a:br>
            <a:r>
              <a:rPr lang="en-US" i="1" dirty="0" smtClean="0"/>
              <a:t>Written notification of eligibility</a:t>
            </a:r>
            <a:endParaRPr lang="en-US" b="1" dirty="0"/>
          </a:p>
        </p:txBody>
      </p:sp>
      <p:sp>
        <p:nvSpPr>
          <p:cNvPr id="3" name="Content Placeholder 2"/>
          <p:cNvSpPr>
            <a:spLocks noGrp="1"/>
          </p:cNvSpPr>
          <p:nvPr>
            <p:ph idx="1"/>
          </p:nvPr>
        </p:nvSpPr>
        <p:spPr>
          <a:xfrm>
            <a:off x="1097280" y="2092728"/>
            <a:ext cx="10515600" cy="4162434"/>
          </a:xfrm>
        </p:spPr>
        <p:txBody>
          <a:bodyPr>
            <a:normAutofit/>
          </a:bodyPr>
          <a:lstStyle/>
          <a:p>
            <a:r>
              <a:rPr lang="en-US" sz="2800" dirty="0" smtClean="0"/>
              <a:t>Written notification of eligibility to candidates must include:</a:t>
            </a:r>
          </a:p>
          <a:p>
            <a:pPr lvl="1"/>
            <a:r>
              <a:rPr lang="en-US" sz="2400" dirty="0" smtClean="0"/>
              <a:t>List of materials and how they should be submitted</a:t>
            </a:r>
          </a:p>
          <a:p>
            <a:pPr lvl="1"/>
            <a:r>
              <a:rPr lang="en-US" sz="2400" dirty="0" smtClean="0"/>
              <a:t>Due date to submit materials (at least six weeks out)</a:t>
            </a:r>
          </a:p>
          <a:p>
            <a:pPr lvl="1"/>
            <a:r>
              <a:rPr lang="en-US" sz="2400" dirty="0" smtClean="0"/>
              <a:t>Link to series article and applicable campus review guidelines</a:t>
            </a:r>
          </a:p>
          <a:p>
            <a:pPr lvl="1"/>
            <a:r>
              <a:rPr lang="en-US" sz="2400" dirty="0" smtClean="0"/>
              <a:t>Effective date of the merit or promotion (the following July 1)</a:t>
            </a:r>
          </a:p>
          <a:p>
            <a:r>
              <a:rPr lang="en-US" sz="2800" dirty="0" smtClean="0"/>
              <a:t>You must attach the </a:t>
            </a:r>
            <a:r>
              <a:rPr lang="en-US" sz="2800" i="1" dirty="0" smtClean="0"/>
              <a:t>Notification of advancement eligibility for an Academic Federation member</a:t>
            </a:r>
            <a:r>
              <a:rPr lang="en-US" sz="2800" dirty="0" smtClean="0"/>
              <a:t> form, partially completed as noted in previous slide</a:t>
            </a:r>
          </a:p>
          <a:p>
            <a:r>
              <a:rPr lang="en-US" sz="2800" dirty="0" smtClean="0"/>
              <a:t>A template will be available in a Box file of templates soon</a:t>
            </a:r>
            <a:endParaRPr lang="en-US" sz="2800" dirty="0"/>
          </a:p>
        </p:txBody>
      </p:sp>
      <p:sp>
        <p:nvSpPr>
          <p:cNvPr id="4" name="5-Point Star 3"/>
          <p:cNvSpPr/>
          <p:nvPr/>
        </p:nvSpPr>
        <p:spPr>
          <a:xfrm>
            <a:off x="9693734" y="5340762"/>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18380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76400" y="-49213"/>
            <a:ext cx="10515600" cy="947738"/>
          </a:xfrm>
        </p:spPr>
        <p:txBody>
          <a:bodyPr>
            <a:normAutofit/>
          </a:bodyPr>
          <a:lstStyle/>
          <a:p>
            <a:r>
              <a:rPr lang="en-US" sz="3100" b="1" dirty="0" smtClean="0"/>
              <a:t>MERIT AND PROMOTION REVIEW PROCESS</a:t>
            </a:r>
            <a:r>
              <a:rPr lang="en-US" sz="3600" dirty="0" smtClean="0"/>
              <a:t/>
            </a:r>
            <a:br>
              <a:rPr lang="en-US" sz="3600" dirty="0" smtClean="0"/>
            </a:br>
            <a:r>
              <a:rPr lang="en-US" sz="2400" dirty="0" smtClean="0"/>
              <a:t>TENTATIVE </a:t>
            </a:r>
            <a:r>
              <a:rPr lang="en-US" sz="2400" dirty="0"/>
              <a:t>2020-2021 </a:t>
            </a:r>
            <a:r>
              <a:rPr lang="en-US" sz="2400" dirty="0" smtClean="0"/>
              <a:t>Deadlines</a:t>
            </a:r>
            <a:endParaRPr lang="en-US" sz="1800" dirty="0"/>
          </a:p>
        </p:txBody>
      </p:sp>
      <p:graphicFrame>
        <p:nvGraphicFramePr>
          <p:cNvPr id="12" name="Content Placeholder 11"/>
          <p:cNvGraphicFramePr>
            <a:graphicFrameLocks noGrp="1"/>
          </p:cNvGraphicFramePr>
          <p:nvPr>
            <p:ph idx="4294967295"/>
            <p:extLst>
              <p:ext uri="{D42A27DB-BD31-4B8C-83A1-F6EECF244321}">
                <p14:modId xmlns:p14="http://schemas.microsoft.com/office/powerpoint/2010/main" val="4008080784"/>
              </p:ext>
            </p:extLst>
          </p:nvPr>
        </p:nvGraphicFramePr>
        <p:xfrm>
          <a:off x="905164" y="904009"/>
          <a:ext cx="10528663" cy="5286720"/>
        </p:xfrm>
        <a:graphic>
          <a:graphicData uri="http://schemas.openxmlformats.org/drawingml/2006/table">
            <a:tbl>
              <a:tblPr firstRow="1" firstCol="1" bandRow="1">
                <a:tableStyleId>{8A107856-5554-42FB-B03E-39F5DBC370BA}</a:tableStyleId>
              </a:tblPr>
              <a:tblGrid>
                <a:gridCol w="5969725">
                  <a:extLst>
                    <a:ext uri="{9D8B030D-6E8A-4147-A177-3AD203B41FA5}">
                      <a16:colId xmlns:a16="http://schemas.microsoft.com/office/drawing/2014/main" val="2244974"/>
                    </a:ext>
                  </a:extLst>
                </a:gridCol>
                <a:gridCol w="1097280">
                  <a:extLst>
                    <a:ext uri="{9D8B030D-6E8A-4147-A177-3AD203B41FA5}">
                      <a16:colId xmlns:a16="http://schemas.microsoft.com/office/drawing/2014/main" val="84926214"/>
                    </a:ext>
                  </a:extLst>
                </a:gridCol>
                <a:gridCol w="1045029">
                  <a:extLst>
                    <a:ext uri="{9D8B030D-6E8A-4147-A177-3AD203B41FA5}">
                      <a16:colId xmlns:a16="http://schemas.microsoft.com/office/drawing/2014/main" val="2267248693"/>
                    </a:ext>
                  </a:extLst>
                </a:gridCol>
                <a:gridCol w="1071154">
                  <a:extLst>
                    <a:ext uri="{9D8B030D-6E8A-4147-A177-3AD203B41FA5}">
                      <a16:colId xmlns:a16="http://schemas.microsoft.com/office/drawing/2014/main" val="1423909200"/>
                    </a:ext>
                  </a:extLst>
                </a:gridCol>
                <a:gridCol w="1345475">
                  <a:extLst>
                    <a:ext uri="{9D8B030D-6E8A-4147-A177-3AD203B41FA5}">
                      <a16:colId xmlns:a16="http://schemas.microsoft.com/office/drawing/2014/main" val="533829068"/>
                    </a:ext>
                  </a:extLst>
                </a:gridCol>
              </a:tblGrid>
              <a:tr h="428431">
                <a:tc rowSpan="2">
                  <a:txBody>
                    <a:bodyPr/>
                    <a:lstStyle/>
                    <a:p>
                      <a:pPr marL="0" marR="0" algn="ctr">
                        <a:lnSpc>
                          <a:spcPct val="107000"/>
                        </a:lnSpc>
                        <a:spcBef>
                          <a:spcPts val="0"/>
                        </a:spcBef>
                        <a:spcAft>
                          <a:spcPts val="0"/>
                        </a:spcAft>
                      </a:pPr>
                      <a:r>
                        <a:rPr lang="en-US" sz="1400" dirty="0">
                          <a:effectLst/>
                        </a:rPr>
                        <a:t>Review Type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gridSpan="4">
                  <a:txBody>
                    <a:bodyPr/>
                    <a:lstStyle/>
                    <a:p>
                      <a:pPr marL="0" marR="0" algn="ctr">
                        <a:lnSpc>
                          <a:spcPct val="107000"/>
                        </a:lnSpc>
                        <a:spcBef>
                          <a:spcPts val="0"/>
                        </a:spcBef>
                        <a:spcAft>
                          <a:spcPts val="0"/>
                        </a:spcAft>
                      </a:pPr>
                      <a:r>
                        <a:rPr lang="en-US" sz="1400" dirty="0">
                          <a:effectLst/>
                        </a:rPr>
                        <a:t>Deadline materials are finalized and </a:t>
                      </a:r>
                      <a:br>
                        <a:rPr lang="en-US" sz="1400" dirty="0">
                          <a:effectLst/>
                        </a:rPr>
                      </a:br>
                      <a:r>
                        <a:rPr lang="en-US" sz="1400" dirty="0">
                          <a:effectLst/>
                        </a:rPr>
                        <a:t>due to the following location:</a:t>
                      </a:r>
                      <a:r>
                        <a:rPr lang="en-US" sz="1400" baseline="30000" dirty="0">
                          <a:effectLst/>
                        </a:rPr>
                        <a:t>1</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32796932"/>
                  </a:ext>
                </a:extLst>
              </a:tr>
              <a:tr h="867675">
                <a:tc vMerge="1">
                  <a:txBody>
                    <a:bodyPr/>
                    <a:lstStyle/>
                    <a:p>
                      <a:endParaRPr lang="en-US"/>
                    </a:p>
                  </a:txBody>
                  <a:tcPr/>
                </a:tc>
                <a:tc>
                  <a:txBody>
                    <a:bodyPr/>
                    <a:lstStyle/>
                    <a:p>
                      <a:pPr marL="0" marR="0" algn="ctr">
                        <a:lnSpc>
                          <a:spcPct val="107000"/>
                        </a:lnSpc>
                        <a:spcBef>
                          <a:spcPts val="0"/>
                        </a:spcBef>
                        <a:spcAft>
                          <a:spcPts val="0"/>
                        </a:spcAft>
                      </a:pPr>
                      <a:r>
                        <a:rPr lang="en-US" sz="1400" dirty="0">
                          <a:effectLst/>
                        </a:rPr>
                        <a:t>Notice of Eligibility to Candidate</a:t>
                      </a:r>
                      <a:r>
                        <a:rPr lang="en-US" sz="1400" baseline="30000" dirty="0">
                          <a:effectLst/>
                        </a:rPr>
                        <a:t>2</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a:txBody>
                    <a:bodyPr/>
                    <a:lstStyle/>
                    <a:p>
                      <a:pPr marL="0" marR="0" algn="ctr">
                        <a:lnSpc>
                          <a:spcPct val="107000"/>
                        </a:lnSpc>
                        <a:spcBef>
                          <a:spcPts val="0"/>
                        </a:spcBef>
                        <a:spcAft>
                          <a:spcPts val="0"/>
                        </a:spcAft>
                      </a:pPr>
                      <a:r>
                        <a:rPr lang="en-US" sz="1400">
                          <a:effectLst/>
                        </a:rPr>
                        <a:t>Department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a:txBody>
                    <a:bodyPr/>
                    <a:lstStyle/>
                    <a:p>
                      <a:pPr marL="0" marR="0" algn="ctr">
                        <a:lnSpc>
                          <a:spcPct val="107000"/>
                        </a:lnSpc>
                        <a:spcBef>
                          <a:spcPts val="0"/>
                        </a:spcBef>
                        <a:spcAft>
                          <a:spcPts val="0"/>
                        </a:spcAft>
                      </a:pPr>
                      <a:r>
                        <a:rPr lang="en-US" sz="1400">
                          <a:effectLst/>
                        </a:rPr>
                        <a:t>Dean's Office</a:t>
                      </a:r>
                      <a:r>
                        <a:rPr lang="en-US" sz="1400" baseline="300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a:txBody>
                    <a:bodyPr/>
                    <a:lstStyle/>
                    <a:p>
                      <a:pPr marL="0" marR="0" algn="ctr">
                        <a:lnSpc>
                          <a:spcPct val="107000"/>
                        </a:lnSpc>
                        <a:spcBef>
                          <a:spcPts val="0"/>
                        </a:spcBef>
                        <a:spcAft>
                          <a:spcPts val="0"/>
                        </a:spcAft>
                      </a:pPr>
                      <a:r>
                        <a:rPr lang="en-US" sz="1400">
                          <a:effectLst/>
                        </a:rPr>
                        <a:t>VP Office (Non-Redelegated)</a:t>
                      </a:r>
                      <a:br>
                        <a:rPr lang="en-US" sz="1400">
                          <a:effectLst/>
                        </a:rPr>
                      </a:br>
                      <a:r>
                        <a:rPr lang="en-US" sz="1400">
                          <a:effectLst/>
                        </a:rPr>
                        <a:t>Senate Office (Redelegated)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extLst>
                  <a:ext uri="{0D108BD9-81ED-4DB2-BD59-A6C34878D82A}">
                    <a16:rowId xmlns:a16="http://schemas.microsoft.com/office/drawing/2014/main" val="94402055"/>
                  </a:ext>
                </a:extLst>
              </a:tr>
              <a:tr h="648053">
                <a:tc>
                  <a:txBody>
                    <a:bodyPr/>
                    <a:lstStyle/>
                    <a:p>
                      <a:pPr marL="0" marR="0">
                        <a:lnSpc>
                          <a:spcPct val="107000"/>
                        </a:lnSpc>
                        <a:spcBef>
                          <a:spcPts val="0"/>
                        </a:spcBef>
                        <a:spcAft>
                          <a:spcPts val="0"/>
                        </a:spcAft>
                      </a:pPr>
                      <a:r>
                        <a:rPr lang="en-US" sz="1400" dirty="0">
                          <a:effectLst/>
                        </a:rPr>
                        <a:t>Promotion to Associate rank in the following </a:t>
                      </a:r>
                      <a:r>
                        <a:rPr lang="en-US" sz="1400" u="sng" dirty="0">
                          <a:effectLst/>
                        </a:rPr>
                        <a:t>Federation</a:t>
                      </a:r>
                      <a:r>
                        <a:rPr lang="en-US" sz="1400" dirty="0">
                          <a:effectLst/>
                        </a:rPr>
                        <a:t> title series: Adjunct Professor, Health Sciences Clinical Professor, Professional Researcher, Project Scientist, Specialist in Cooperative Extension, and Specialist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tc>
                <a:tc>
                  <a:txBody>
                    <a:bodyPr/>
                    <a:lstStyle/>
                    <a:p>
                      <a:pPr marL="0" marR="0" algn="ctr">
                        <a:lnSpc>
                          <a:spcPct val="107000"/>
                        </a:lnSpc>
                        <a:spcBef>
                          <a:spcPts val="0"/>
                        </a:spcBef>
                        <a:spcAft>
                          <a:spcPts val="0"/>
                        </a:spcAft>
                      </a:pPr>
                      <a:r>
                        <a:rPr lang="en-US" sz="1400" dirty="0">
                          <a:effectLst/>
                        </a:rPr>
                        <a:t>09/24/2020</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a:txBody>
                    <a:bodyPr/>
                    <a:lstStyle/>
                    <a:p>
                      <a:pPr marL="0" marR="0" algn="ctr">
                        <a:lnSpc>
                          <a:spcPct val="107000"/>
                        </a:lnSpc>
                        <a:spcBef>
                          <a:spcPts val="0"/>
                        </a:spcBef>
                        <a:spcAft>
                          <a:spcPts val="0"/>
                        </a:spcAft>
                      </a:pPr>
                      <a:r>
                        <a:rPr lang="en-US" sz="1400" dirty="0">
                          <a:effectLst/>
                        </a:rPr>
                        <a:t>11/6/2020</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a:txBody>
                    <a:bodyPr/>
                    <a:lstStyle/>
                    <a:p>
                      <a:pPr marL="0" marR="0" algn="ctr">
                        <a:lnSpc>
                          <a:spcPct val="107000"/>
                        </a:lnSpc>
                        <a:spcBef>
                          <a:spcPts val="0"/>
                        </a:spcBef>
                        <a:spcAft>
                          <a:spcPts val="0"/>
                        </a:spcAft>
                      </a:pPr>
                      <a:r>
                        <a:rPr lang="en-US" sz="1400">
                          <a:effectLst/>
                        </a:rPr>
                        <a:t>11/30/2020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a:txBody>
                    <a:bodyPr/>
                    <a:lstStyle/>
                    <a:p>
                      <a:pPr marL="0" marR="0" algn="ctr">
                        <a:lnSpc>
                          <a:spcPct val="107000"/>
                        </a:lnSpc>
                        <a:spcBef>
                          <a:spcPts val="0"/>
                        </a:spcBef>
                        <a:spcAft>
                          <a:spcPts val="0"/>
                        </a:spcAft>
                      </a:pPr>
                      <a:r>
                        <a:rPr lang="en-US" sz="1400">
                          <a:effectLst/>
                        </a:rPr>
                        <a:t>12/18/2020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extLst>
                  <a:ext uri="{0D108BD9-81ED-4DB2-BD59-A6C34878D82A}">
                    <a16:rowId xmlns:a16="http://schemas.microsoft.com/office/drawing/2014/main" val="1649065355"/>
                  </a:ext>
                </a:extLst>
              </a:tr>
              <a:tr h="648053">
                <a:tc>
                  <a:txBody>
                    <a:bodyPr/>
                    <a:lstStyle/>
                    <a:p>
                      <a:pPr marL="0" marR="0">
                        <a:lnSpc>
                          <a:spcPct val="107000"/>
                        </a:lnSpc>
                        <a:spcBef>
                          <a:spcPts val="0"/>
                        </a:spcBef>
                        <a:spcAft>
                          <a:spcPts val="0"/>
                        </a:spcAft>
                      </a:pPr>
                      <a:r>
                        <a:rPr lang="en-US" sz="1400" dirty="0">
                          <a:effectLst/>
                        </a:rPr>
                        <a:t>All other Promotions in all </a:t>
                      </a:r>
                      <a:r>
                        <a:rPr lang="en-US" sz="1400" u="sng" dirty="0">
                          <a:effectLst/>
                        </a:rPr>
                        <a:t>Federation</a:t>
                      </a:r>
                      <a:r>
                        <a:rPr lang="en-US" sz="1400" dirty="0">
                          <a:effectLst/>
                        </a:rPr>
                        <a:t> title series: Academic Administrator, Adjunct Professor, Health Sciences Clinical Professor, Professional Researcher, Project Scientist, Specialist in Cooperative Extension, and Specialist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tc>
                <a:tc>
                  <a:txBody>
                    <a:bodyPr/>
                    <a:lstStyle/>
                    <a:p>
                      <a:pPr marL="0" marR="0" algn="ctr">
                        <a:lnSpc>
                          <a:spcPct val="107000"/>
                        </a:lnSpc>
                        <a:spcBef>
                          <a:spcPts val="0"/>
                        </a:spcBef>
                        <a:spcAft>
                          <a:spcPts val="0"/>
                        </a:spcAft>
                      </a:pPr>
                      <a:r>
                        <a:rPr lang="en-US" sz="1400" dirty="0">
                          <a:effectLst/>
                        </a:rPr>
                        <a:t>09/28/2020</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a:txBody>
                    <a:bodyPr/>
                    <a:lstStyle/>
                    <a:p>
                      <a:pPr marL="0" marR="0" algn="ctr">
                        <a:lnSpc>
                          <a:spcPct val="107000"/>
                        </a:lnSpc>
                        <a:spcBef>
                          <a:spcPts val="0"/>
                        </a:spcBef>
                        <a:spcAft>
                          <a:spcPts val="0"/>
                        </a:spcAft>
                      </a:pPr>
                      <a:r>
                        <a:rPr lang="en-US" sz="1400" dirty="0">
                          <a:effectLst/>
                        </a:rPr>
                        <a:t>11/10/2020</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a:txBody>
                    <a:bodyPr/>
                    <a:lstStyle/>
                    <a:p>
                      <a:pPr marL="0" marR="0" algn="ctr">
                        <a:lnSpc>
                          <a:spcPct val="107000"/>
                        </a:lnSpc>
                        <a:spcBef>
                          <a:spcPts val="0"/>
                        </a:spcBef>
                        <a:spcAft>
                          <a:spcPts val="0"/>
                        </a:spcAft>
                      </a:pPr>
                      <a:r>
                        <a:rPr lang="en-US" sz="1400" dirty="0">
                          <a:effectLst/>
                        </a:rPr>
                        <a:t>12/8/2020</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a:txBody>
                    <a:bodyPr/>
                    <a:lstStyle/>
                    <a:p>
                      <a:pPr marL="0" marR="0" algn="ctr">
                        <a:lnSpc>
                          <a:spcPct val="107000"/>
                        </a:lnSpc>
                        <a:spcBef>
                          <a:spcPts val="0"/>
                        </a:spcBef>
                        <a:spcAft>
                          <a:spcPts val="0"/>
                        </a:spcAft>
                      </a:pPr>
                      <a:r>
                        <a:rPr lang="en-US" sz="1400">
                          <a:effectLst/>
                        </a:rPr>
                        <a:t>1/8/2021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extLst>
                  <a:ext uri="{0D108BD9-81ED-4DB2-BD59-A6C34878D82A}">
                    <a16:rowId xmlns:a16="http://schemas.microsoft.com/office/drawing/2014/main" val="2138221454"/>
                  </a:ext>
                </a:extLst>
              </a:tr>
              <a:tr h="648053">
                <a:tc>
                  <a:txBody>
                    <a:bodyPr/>
                    <a:lstStyle/>
                    <a:p>
                      <a:pPr marL="0" marR="0">
                        <a:lnSpc>
                          <a:spcPct val="107000"/>
                        </a:lnSpc>
                        <a:spcBef>
                          <a:spcPts val="0"/>
                        </a:spcBef>
                        <a:spcAft>
                          <a:spcPts val="0"/>
                        </a:spcAft>
                      </a:pPr>
                      <a:r>
                        <a:rPr lang="en-US" sz="1400">
                          <a:effectLst/>
                        </a:rPr>
                        <a:t>Merits to Associate rank, Steps 4 and 5 for Professional Researchers, Specialist in Cooperative Extension, </a:t>
                      </a:r>
                      <a:r>
                        <a:rPr lang="en-US" sz="1400" u="sng">
                          <a:effectLst/>
                        </a:rPr>
                        <a:t>and</a:t>
                      </a:r>
                      <a:r>
                        <a:rPr lang="en-US" sz="1400">
                          <a:effectLst/>
                        </a:rPr>
                        <a:t> Academic Senate titles that are not redelegated (see the delegation of authority)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tc>
                <a:tc>
                  <a:txBody>
                    <a:bodyPr/>
                    <a:lstStyle/>
                    <a:p>
                      <a:pPr marL="0" marR="0" algn="ctr">
                        <a:lnSpc>
                          <a:spcPct val="107000"/>
                        </a:lnSpc>
                        <a:spcBef>
                          <a:spcPts val="0"/>
                        </a:spcBef>
                        <a:spcAft>
                          <a:spcPts val="0"/>
                        </a:spcAft>
                      </a:pPr>
                      <a:r>
                        <a:rPr lang="en-US" sz="1400" dirty="0">
                          <a:effectLst/>
                        </a:rPr>
                        <a:t>09/28/2020</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a:txBody>
                    <a:bodyPr/>
                    <a:lstStyle/>
                    <a:p>
                      <a:pPr marL="0" marR="0" algn="ctr">
                        <a:lnSpc>
                          <a:spcPct val="107000"/>
                        </a:lnSpc>
                        <a:spcBef>
                          <a:spcPts val="0"/>
                        </a:spcBef>
                        <a:spcAft>
                          <a:spcPts val="0"/>
                        </a:spcAft>
                      </a:pPr>
                      <a:r>
                        <a:rPr lang="en-US" sz="1400">
                          <a:effectLst/>
                        </a:rPr>
                        <a:t>11/10/2020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a:txBody>
                    <a:bodyPr/>
                    <a:lstStyle/>
                    <a:p>
                      <a:pPr marL="0" marR="0" algn="ctr">
                        <a:lnSpc>
                          <a:spcPct val="107000"/>
                        </a:lnSpc>
                        <a:spcBef>
                          <a:spcPts val="0"/>
                        </a:spcBef>
                        <a:spcAft>
                          <a:spcPts val="0"/>
                        </a:spcAft>
                      </a:pPr>
                      <a:r>
                        <a:rPr lang="en-US" sz="1400" dirty="0">
                          <a:effectLst/>
                        </a:rPr>
                        <a:t>12/8/2020</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a:txBody>
                    <a:bodyPr/>
                    <a:lstStyle/>
                    <a:p>
                      <a:pPr marL="0" marR="0" algn="ctr">
                        <a:lnSpc>
                          <a:spcPct val="107000"/>
                        </a:lnSpc>
                        <a:spcBef>
                          <a:spcPts val="0"/>
                        </a:spcBef>
                        <a:spcAft>
                          <a:spcPts val="0"/>
                        </a:spcAft>
                      </a:pPr>
                      <a:r>
                        <a:rPr lang="en-US" sz="1400" dirty="0">
                          <a:effectLst/>
                        </a:rPr>
                        <a:t>1/15/2021</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extLst>
                  <a:ext uri="{0D108BD9-81ED-4DB2-BD59-A6C34878D82A}">
                    <a16:rowId xmlns:a16="http://schemas.microsoft.com/office/drawing/2014/main" val="349477717"/>
                  </a:ext>
                </a:extLst>
              </a:tr>
              <a:tr h="447376">
                <a:tc>
                  <a:txBody>
                    <a:bodyPr/>
                    <a:lstStyle/>
                    <a:p>
                      <a:pPr marL="0" marR="0">
                        <a:lnSpc>
                          <a:spcPct val="107000"/>
                        </a:lnSpc>
                        <a:spcBef>
                          <a:spcPts val="0"/>
                        </a:spcBef>
                        <a:spcAft>
                          <a:spcPts val="0"/>
                        </a:spcAft>
                      </a:pPr>
                      <a:r>
                        <a:rPr lang="en-US" sz="1400">
                          <a:effectLst/>
                        </a:rPr>
                        <a:t>All other redelegated Academic Senate and Federation actions, including all 2.0-step merits that started as redelegated.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tc>
                <a:tc>
                  <a:txBody>
                    <a:bodyPr/>
                    <a:lstStyle/>
                    <a:p>
                      <a:pPr marL="0" marR="0" algn="ctr">
                        <a:lnSpc>
                          <a:spcPct val="107000"/>
                        </a:lnSpc>
                        <a:spcBef>
                          <a:spcPts val="0"/>
                        </a:spcBef>
                        <a:spcAft>
                          <a:spcPts val="0"/>
                        </a:spcAft>
                      </a:pPr>
                      <a:r>
                        <a:rPr lang="en-US" sz="1400">
                          <a:effectLst/>
                        </a:rPr>
                        <a:t>11/23/2020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a:txBody>
                    <a:bodyPr/>
                    <a:lstStyle/>
                    <a:p>
                      <a:pPr marL="0" marR="0" algn="ctr">
                        <a:lnSpc>
                          <a:spcPct val="107000"/>
                        </a:lnSpc>
                        <a:spcBef>
                          <a:spcPts val="0"/>
                        </a:spcBef>
                        <a:spcAft>
                          <a:spcPts val="0"/>
                        </a:spcAft>
                      </a:pPr>
                      <a:r>
                        <a:rPr lang="en-US" sz="1400">
                          <a:effectLst/>
                        </a:rPr>
                        <a:t>1/5/2021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a:txBody>
                    <a:bodyPr/>
                    <a:lstStyle/>
                    <a:p>
                      <a:pPr marL="0" marR="0" algn="ctr">
                        <a:lnSpc>
                          <a:spcPct val="107000"/>
                        </a:lnSpc>
                        <a:spcBef>
                          <a:spcPts val="0"/>
                        </a:spcBef>
                        <a:spcAft>
                          <a:spcPts val="0"/>
                        </a:spcAft>
                      </a:pPr>
                      <a:r>
                        <a:rPr lang="en-US" sz="1400">
                          <a:effectLst/>
                        </a:rPr>
                        <a:t>1/29/2021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a:txBody>
                    <a:bodyPr/>
                    <a:lstStyle/>
                    <a:p>
                      <a:pPr marL="0" marR="0" algn="ctr">
                        <a:lnSpc>
                          <a:spcPct val="107000"/>
                        </a:lnSpc>
                        <a:spcBef>
                          <a:spcPts val="0"/>
                        </a:spcBef>
                        <a:spcAft>
                          <a:spcPts val="0"/>
                        </a:spcAft>
                      </a:pPr>
                      <a:r>
                        <a:rPr lang="en-US" sz="1400" dirty="0">
                          <a:effectLst/>
                        </a:rPr>
                        <a:t>2/26/2021</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extLst>
                  <a:ext uri="{0D108BD9-81ED-4DB2-BD59-A6C34878D82A}">
                    <a16:rowId xmlns:a16="http://schemas.microsoft.com/office/drawing/2014/main" val="972672852"/>
                  </a:ext>
                </a:extLst>
              </a:tr>
              <a:tr h="264503">
                <a:tc gridSpan="5">
                  <a:txBody>
                    <a:bodyPr/>
                    <a:lstStyle/>
                    <a:p>
                      <a:pPr marL="0" marR="0">
                        <a:lnSpc>
                          <a:spcPct val="107000"/>
                        </a:lnSpc>
                        <a:spcBef>
                          <a:spcPts val="0"/>
                        </a:spcBef>
                        <a:spcAft>
                          <a:spcPts val="0"/>
                        </a:spcAft>
                      </a:pPr>
                      <a:r>
                        <a:rPr lang="en-US" sz="1400" baseline="30000" dirty="0">
                          <a:effectLst/>
                        </a:rPr>
                        <a:t>1</a:t>
                      </a:r>
                      <a:r>
                        <a:rPr lang="en-US" sz="1400" dirty="0">
                          <a:effectLst/>
                        </a:rPr>
                        <a:t>These deadlines reflect the latest possible dates for submission of materials. Departments and Dean’s Offices may set earlier deadlines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59866760"/>
                  </a:ext>
                </a:extLst>
              </a:tr>
              <a:tr h="648053">
                <a:tc gridSpan="5">
                  <a:txBody>
                    <a:bodyPr/>
                    <a:lstStyle/>
                    <a:p>
                      <a:pPr marL="0" marR="0">
                        <a:lnSpc>
                          <a:spcPct val="107000"/>
                        </a:lnSpc>
                        <a:spcBef>
                          <a:spcPts val="0"/>
                        </a:spcBef>
                        <a:spcAft>
                          <a:spcPts val="0"/>
                        </a:spcAft>
                      </a:pPr>
                      <a:r>
                        <a:rPr lang="en-US" sz="1400" baseline="30000" dirty="0">
                          <a:effectLst/>
                        </a:rPr>
                        <a:t>2</a:t>
                      </a:r>
                      <a:r>
                        <a:rPr lang="en-US" sz="1400" dirty="0">
                          <a:effectLst/>
                        </a:rPr>
                        <a:t>Per the Contract for the Academic Researchers Unit (RA) between the University of California and the United Automobile, Aerospace, and Agricultural Implement Workers of America (UAW), academic researchers shall receive written notification of eligibility at least six (6) weeks before materials are due.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62457018"/>
                  </a:ext>
                </a:extLst>
              </a:tr>
              <a:tr h="431083">
                <a:tc gridSpan="5">
                  <a:txBody>
                    <a:bodyPr/>
                    <a:lstStyle/>
                    <a:p>
                      <a:pPr marL="0" marR="0">
                        <a:lnSpc>
                          <a:spcPct val="107000"/>
                        </a:lnSpc>
                        <a:spcBef>
                          <a:spcPts val="0"/>
                        </a:spcBef>
                        <a:spcAft>
                          <a:spcPts val="0"/>
                        </a:spcAft>
                      </a:pPr>
                      <a:r>
                        <a:rPr lang="en-US" sz="1400" baseline="30000" dirty="0">
                          <a:effectLst/>
                        </a:rPr>
                        <a:t>3</a:t>
                      </a:r>
                      <a:r>
                        <a:rPr lang="en-US" sz="1400" dirty="0">
                          <a:effectLst/>
                        </a:rPr>
                        <a:t>Departments are required to allow the candidate 10 calendar days prior to submitting the action to the dean’s office to review the final department letter and submit a rejoinder.</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02" marR="55202"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15025181"/>
                  </a:ext>
                </a:extLst>
              </a:tr>
            </a:tbl>
          </a:graphicData>
        </a:graphic>
      </p:graphicFrame>
    </p:spTree>
    <p:extLst>
      <p:ext uri="{BB962C8B-B14F-4D97-AF65-F5344CB8AC3E}">
        <p14:creationId xmlns:p14="http://schemas.microsoft.com/office/powerpoint/2010/main" val="3440901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b="1" dirty="0" smtClean="0"/>
              <a:t>MERIT AND PROMOTION REVIEW PROCESS</a:t>
            </a:r>
            <a:endParaRPr lang="en-US" sz="4300" b="1" dirty="0"/>
          </a:p>
        </p:txBody>
      </p:sp>
      <p:sp>
        <p:nvSpPr>
          <p:cNvPr id="3" name="Content Placeholder 2"/>
          <p:cNvSpPr>
            <a:spLocks noGrp="1"/>
          </p:cNvSpPr>
          <p:nvPr>
            <p:ph idx="1"/>
          </p:nvPr>
        </p:nvSpPr>
        <p:spPr>
          <a:xfrm>
            <a:off x="1097280" y="1916882"/>
            <a:ext cx="10515600" cy="4941118"/>
          </a:xfrm>
        </p:spPr>
        <p:txBody>
          <a:bodyPr>
            <a:normAutofit/>
          </a:bodyPr>
          <a:lstStyle/>
          <a:p>
            <a:r>
              <a:rPr lang="en-US" sz="2800" b="1" dirty="0" smtClean="0"/>
              <a:t>Once Candidate Submits Materials to Department:</a:t>
            </a:r>
            <a:endParaRPr lang="en-US" sz="2800" b="1" dirty="0"/>
          </a:p>
          <a:p>
            <a:pPr lvl="1"/>
            <a:r>
              <a:rPr lang="en-US" sz="2400" dirty="0"/>
              <a:t>Department or Unit follows </a:t>
            </a:r>
            <a:r>
              <a:rPr lang="en-US" sz="2400" u="sng" dirty="0"/>
              <a:t>approved Peer and Voting Group plan </a:t>
            </a:r>
            <a:r>
              <a:rPr lang="en-US" sz="2400" dirty="0"/>
              <a:t>for peer review and voting on advancement. The outcome of the vote informs the Department recommendation.</a:t>
            </a:r>
          </a:p>
          <a:p>
            <a:pPr lvl="1"/>
            <a:r>
              <a:rPr lang="en-US" sz="2400" dirty="0"/>
              <a:t>After review by the Dean’s office, and according to the Delegation of Authority, advancement dossiers are reviewed by the Joint Academic Federation/Academic Senate Personnel Committee (JPC), which makes a recommendation.</a:t>
            </a:r>
          </a:p>
          <a:p>
            <a:pPr lvl="1"/>
            <a:r>
              <a:rPr lang="en-US" sz="2400" dirty="0"/>
              <a:t>Advancement decisions made by the Dean for most merits, or by the Vice Provost for Promotions and Merit advancements with </a:t>
            </a:r>
            <a:r>
              <a:rPr lang="en-US" sz="2400" dirty="0" smtClean="0"/>
              <a:t>recommendations </a:t>
            </a:r>
            <a:r>
              <a:rPr lang="en-US" sz="2400" dirty="0"/>
              <a:t>for 2-steps.</a:t>
            </a:r>
          </a:p>
        </p:txBody>
      </p:sp>
    </p:spTree>
    <p:extLst>
      <p:ext uri="{BB962C8B-B14F-4D97-AF65-F5344CB8AC3E}">
        <p14:creationId xmlns:p14="http://schemas.microsoft.com/office/powerpoint/2010/main" val="4972313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MERIT AND PROMOTION REVIEW PROCESS</a:t>
            </a:r>
            <a:r>
              <a:rPr lang="en-US" dirty="0" smtClean="0"/>
              <a:t/>
            </a:r>
            <a:br>
              <a:rPr lang="en-US" dirty="0" smtClean="0"/>
            </a:br>
            <a:r>
              <a:rPr lang="en-US" dirty="0" smtClean="0"/>
              <a:t>Deferrals</a:t>
            </a:r>
            <a:endParaRPr lang="en-US" dirty="0"/>
          </a:p>
        </p:txBody>
      </p:sp>
      <p:sp>
        <p:nvSpPr>
          <p:cNvPr id="3" name="Content Placeholder 2"/>
          <p:cNvSpPr>
            <a:spLocks noGrp="1"/>
          </p:cNvSpPr>
          <p:nvPr>
            <p:ph idx="1"/>
          </p:nvPr>
        </p:nvSpPr>
        <p:spPr>
          <a:xfrm>
            <a:off x="1097280" y="1785486"/>
            <a:ext cx="10515600" cy="5072514"/>
          </a:xfrm>
        </p:spPr>
        <p:txBody>
          <a:bodyPr>
            <a:normAutofit fontScale="25000" lnSpcReduction="20000"/>
          </a:bodyPr>
          <a:lstStyle/>
          <a:p>
            <a:endParaRPr lang="en-US" sz="8600" dirty="0" smtClean="0"/>
          </a:p>
          <a:p>
            <a:r>
              <a:rPr lang="en-US" sz="9600" dirty="0" smtClean="0"/>
              <a:t>Academic Researcher uses Part 2 of the </a:t>
            </a:r>
            <a:r>
              <a:rPr lang="en-US" sz="9600" i="1" dirty="0" smtClean="0"/>
              <a:t>Notification of Advancement Eligibility for an Academic Federation member </a:t>
            </a:r>
            <a:r>
              <a:rPr lang="en-US" sz="9600" dirty="0" smtClean="0"/>
              <a:t>form to request a deferral.</a:t>
            </a:r>
          </a:p>
          <a:p>
            <a:endParaRPr lang="en-US" sz="8000" dirty="0"/>
          </a:p>
          <a:p>
            <a:endParaRPr lang="en-US" sz="8000" dirty="0" smtClean="0"/>
          </a:p>
          <a:p>
            <a:endParaRPr lang="en-US" sz="8000" dirty="0"/>
          </a:p>
          <a:p>
            <a:endParaRPr lang="en-US" sz="8000" dirty="0" smtClean="0"/>
          </a:p>
          <a:p>
            <a:endParaRPr lang="en-US" sz="12800" dirty="0" smtClean="0"/>
          </a:p>
          <a:p>
            <a:r>
              <a:rPr lang="en-US" sz="9600" dirty="0" smtClean="0"/>
              <a:t>Granting a deferral request is at the discretion of the University</a:t>
            </a:r>
          </a:p>
          <a:p>
            <a:r>
              <a:rPr lang="en-US" sz="9600" dirty="0" smtClean="0"/>
              <a:t>If the request for deferral is granted, the written acknowledgement should address the length of the next appointment</a:t>
            </a:r>
          </a:p>
          <a:p>
            <a:pPr marL="0" indent="0">
              <a:buNone/>
            </a:pPr>
            <a:r>
              <a:rPr lang="en-US" sz="3200" i="1" dirty="0" smtClean="0"/>
              <a:t> </a:t>
            </a:r>
            <a:r>
              <a:rPr lang="en-US" sz="3200" dirty="0" smtClean="0"/>
              <a:t> </a:t>
            </a:r>
            <a:endParaRPr lang="en-US" sz="3200" dirty="0"/>
          </a:p>
        </p:txBody>
      </p:sp>
      <p:pic>
        <p:nvPicPr>
          <p:cNvPr id="4" name="Picture 3"/>
          <p:cNvPicPr>
            <a:picLocks noChangeAspect="1"/>
          </p:cNvPicPr>
          <p:nvPr/>
        </p:nvPicPr>
        <p:blipFill>
          <a:blip r:embed="rId2"/>
          <a:stretch>
            <a:fillRect/>
          </a:stretch>
        </p:blipFill>
        <p:spPr>
          <a:xfrm>
            <a:off x="2190750" y="3012708"/>
            <a:ext cx="9163050" cy="1530416"/>
          </a:xfrm>
          <a:prstGeom prst="rect">
            <a:avLst/>
          </a:prstGeom>
        </p:spPr>
      </p:pic>
      <p:sp>
        <p:nvSpPr>
          <p:cNvPr id="8" name="Right Arrow 7"/>
          <p:cNvSpPr/>
          <p:nvPr/>
        </p:nvSpPr>
        <p:spPr>
          <a:xfrm>
            <a:off x="1347537" y="400129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1231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APPOINTMENT LENGTH AND MERIT/PROMOTION REVIEW</a:t>
            </a:r>
            <a:endParaRPr lang="en-US" b="1" dirty="0"/>
          </a:p>
        </p:txBody>
      </p:sp>
      <p:sp>
        <p:nvSpPr>
          <p:cNvPr id="3" name="Content Placeholder 2"/>
          <p:cNvSpPr>
            <a:spLocks noGrp="1"/>
          </p:cNvSpPr>
          <p:nvPr>
            <p:ph idx="1"/>
          </p:nvPr>
        </p:nvSpPr>
        <p:spPr>
          <a:xfrm>
            <a:off x="1097280" y="2050508"/>
            <a:ext cx="10515600" cy="3773104"/>
          </a:xfrm>
        </p:spPr>
        <p:txBody>
          <a:bodyPr>
            <a:normAutofit/>
          </a:bodyPr>
          <a:lstStyle/>
          <a:p>
            <a:r>
              <a:rPr lang="en-US" sz="2400" b="1" dirty="0" smtClean="0"/>
              <a:t>BEST PRACTICE </a:t>
            </a:r>
            <a:r>
              <a:rPr lang="en-US" sz="2400" dirty="0" smtClean="0"/>
              <a:t>(but not required by contract) – Try to sync up an Academic Researcher’s merit/promotion review cycle with their appointment ter</a:t>
            </a:r>
            <a:r>
              <a:rPr lang="en-US" sz="2400" dirty="0"/>
              <a:t>m</a:t>
            </a:r>
            <a:endParaRPr lang="en-US" sz="2400" dirty="0" smtClean="0"/>
          </a:p>
          <a:p>
            <a:pPr marL="0" indent="0">
              <a:buNone/>
            </a:pPr>
            <a:endParaRPr lang="en-US" sz="2400" dirty="0" smtClean="0"/>
          </a:p>
          <a:p>
            <a:r>
              <a:rPr lang="en-US" sz="2400" u="sng" dirty="0" smtClean="0"/>
              <a:t>Example 1</a:t>
            </a:r>
            <a:r>
              <a:rPr lang="en-US" sz="2400" dirty="0" smtClean="0"/>
              <a:t>: If you hire a new Project Scientist on March 1, consider making their appointment end on June 30 of the following year.</a:t>
            </a:r>
          </a:p>
        </p:txBody>
      </p:sp>
    </p:spTree>
    <p:extLst>
      <p:ext uri="{BB962C8B-B14F-4D97-AF65-F5344CB8AC3E}">
        <p14:creationId xmlns:p14="http://schemas.microsoft.com/office/powerpoint/2010/main" val="6171575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APPOINTMENT LENGTH AND MERIT/PROMOTION REVIEW (Continued)</a:t>
            </a:r>
          </a:p>
        </p:txBody>
      </p:sp>
      <p:sp>
        <p:nvSpPr>
          <p:cNvPr id="3" name="Content Placeholder 2"/>
          <p:cNvSpPr>
            <a:spLocks noGrp="1"/>
          </p:cNvSpPr>
          <p:nvPr>
            <p:ph idx="1"/>
          </p:nvPr>
        </p:nvSpPr>
        <p:spPr>
          <a:xfrm>
            <a:off x="1097280" y="2077525"/>
            <a:ext cx="10515600" cy="4494998"/>
          </a:xfrm>
        </p:spPr>
        <p:txBody>
          <a:bodyPr>
            <a:normAutofit/>
          </a:bodyPr>
          <a:lstStyle/>
          <a:p>
            <a:r>
              <a:rPr lang="en-US" sz="2400" u="sng" dirty="0" smtClean="0"/>
              <a:t>Example 2:</a:t>
            </a:r>
            <a:endParaRPr lang="en-US" sz="2400" u="sng" dirty="0"/>
          </a:p>
          <a:p>
            <a:pPr lvl="0"/>
            <a:r>
              <a:rPr lang="en-US" sz="2400" dirty="0"/>
              <a:t>Full Project Scientist (3-year review cycle) receives merit 7-1-2020, and receives reappointment for three years beginning 7-1-2020.</a:t>
            </a:r>
          </a:p>
          <a:p>
            <a:pPr lvl="0"/>
            <a:r>
              <a:rPr lang="en-US" sz="2400" dirty="0"/>
              <a:t>Requests and is granted deferral 7-1-2023.</a:t>
            </a:r>
          </a:p>
          <a:p>
            <a:pPr lvl="0"/>
            <a:r>
              <a:rPr lang="en-US" sz="2400" dirty="0"/>
              <a:t>Reappointed for three years effective 7-1-2023.</a:t>
            </a:r>
          </a:p>
          <a:p>
            <a:pPr lvl="0"/>
            <a:r>
              <a:rPr lang="en-US" sz="2400" dirty="0"/>
              <a:t>Receives merit effective 7-1-2024.</a:t>
            </a:r>
          </a:p>
          <a:p>
            <a:pPr lvl="0"/>
            <a:r>
              <a:rPr lang="en-US" sz="2400" dirty="0"/>
              <a:t>Consider issuing new notice of reappointment (superseding old notice) for a three year appointment effective </a:t>
            </a:r>
            <a:r>
              <a:rPr lang="en-US" sz="2400" dirty="0" smtClean="0"/>
              <a:t>7-1-2024, to keep appointment term and merit review cycle aligned.</a:t>
            </a:r>
            <a:endParaRPr lang="en-US" sz="2400" dirty="0"/>
          </a:p>
          <a:p>
            <a:endParaRPr lang="en-US" dirty="0"/>
          </a:p>
        </p:txBody>
      </p:sp>
    </p:spTree>
    <p:extLst>
      <p:ext uri="{BB962C8B-B14F-4D97-AF65-F5344CB8AC3E}">
        <p14:creationId xmlns:p14="http://schemas.microsoft.com/office/powerpoint/2010/main" val="32764348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Junior Specialists</a:t>
            </a:r>
            <a:endParaRPr lang="en-US" b="1" dirty="0"/>
          </a:p>
        </p:txBody>
      </p:sp>
      <p:sp>
        <p:nvSpPr>
          <p:cNvPr id="3" name="Content Placeholder 2"/>
          <p:cNvSpPr>
            <a:spLocks noGrp="1"/>
          </p:cNvSpPr>
          <p:nvPr>
            <p:ph idx="1"/>
          </p:nvPr>
        </p:nvSpPr>
        <p:spPr/>
        <p:txBody>
          <a:bodyPr>
            <a:normAutofit/>
          </a:bodyPr>
          <a:lstStyle/>
          <a:p>
            <a:r>
              <a:rPr lang="en-US" sz="2400" dirty="0" smtClean="0"/>
              <a:t>Junior Specialists are normally appointed for a term not to exceed one year, and may be reappointed for a maximum of one second full year.  A third year is available only by exception granted by the Dean at request of PI.  </a:t>
            </a:r>
          </a:p>
          <a:p>
            <a:r>
              <a:rPr lang="en-US" sz="2400" dirty="0" smtClean="0"/>
              <a:t>Junior Specialists do not undergo merit review. If the Junior Specialist was hired via an open recruitment and meets the appointment criteria for the assistant specialist rank, they may be eligible for a promotional review to Assistant Specialist. </a:t>
            </a:r>
          </a:p>
          <a:p>
            <a:r>
              <a:rPr lang="en-US" sz="2400" dirty="0" smtClean="0"/>
              <a:t>Junior Specialists have two steps.  When reappointing for a second year, the Junior Specialist may be reappointed on the second step according to the school/college/department practice.  </a:t>
            </a:r>
            <a:endParaRPr lang="en-US" sz="2400" dirty="0"/>
          </a:p>
        </p:txBody>
      </p:sp>
    </p:spTree>
    <p:extLst>
      <p:ext uri="{BB962C8B-B14F-4D97-AF65-F5344CB8AC3E}">
        <p14:creationId xmlns:p14="http://schemas.microsoft.com/office/powerpoint/2010/main" val="23660973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LAYOFF AND REDUCTION IN TIME</a:t>
            </a:r>
            <a:endParaRPr lang="en-US" b="1" dirty="0"/>
          </a:p>
        </p:txBody>
      </p:sp>
      <p:sp>
        <p:nvSpPr>
          <p:cNvPr id="3" name="Content Placeholder 2"/>
          <p:cNvSpPr>
            <a:spLocks noGrp="1"/>
          </p:cNvSpPr>
          <p:nvPr>
            <p:ph idx="1"/>
          </p:nvPr>
        </p:nvSpPr>
        <p:spPr>
          <a:xfrm>
            <a:off x="1097280" y="1821144"/>
            <a:ext cx="9449493" cy="5139890"/>
          </a:xfrm>
        </p:spPr>
        <p:txBody>
          <a:bodyPr>
            <a:normAutofit/>
          </a:bodyPr>
          <a:lstStyle/>
          <a:p>
            <a:r>
              <a:rPr lang="en-US" sz="2400" dirty="0" smtClean="0"/>
              <a:t>A Layoff or Reduction in Time may be based on:</a:t>
            </a:r>
          </a:p>
          <a:p>
            <a:pPr lvl="1"/>
            <a:r>
              <a:rPr lang="en-US" sz="2000" dirty="0" smtClean="0"/>
              <a:t>Lack of appropriate funding</a:t>
            </a:r>
          </a:p>
          <a:p>
            <a:pPr lvl="1"/>
            <a:r>
              <a:rPr lang="en-US" sz="2000" dirty="0" smtClean="0"/>
              <a:t>Lack of work</a:t>
            </a:r>
          </a:p>
          <a:p>
            <a:pPr lvl="1"/>
            <a:r>
              <a:rPr lang="en-US" sz="2000" dirty="0" smtClean="0"/>
              <a:t>Change in Programmatic need</a:t>
            </a:r>
          </a:p>
          <a:p>
            <a:r>
              <a:rPr lang="en-US" sz="2400" dirty="0" smtClean="0"/>
              <a:t>Layoff order is based on special skills, knowledge, or ability</a:t>
            </a:r>
          </a:p>
          <a:p>
            <a:r>
              <a:rPr lang="en-US" sz="2400" dirty="0" smtClean="0"/>
              <a:t>The layoff unit at UC Davis is the laboratory or Research unit</a:t>
            </a:r>
          </a:p>
          <a:p>
            <a:r>
              <a:rPr lang="en-US" sz="2400" dirty="0" smtClean="0"/>
              <a:t>The employee gets 45 day notice of layoff or reduction in time</a:t>
            </a:r>
          </a:p>
          <a:p>
            <a:pPr lvl="1"/>
            <a:r>
              <a:rPr lang="en-US" sz="2200" dirty="0" smtClean="0"/>
              <a:t>Ther</a:t>
            </a:r>
            <a:r>
              <a:rPr lang="en-US" sz="2000" dirty="0" smtClean="0"/>
              <a:t>e will be a template notice available soon </a:t>
            </a:r>
          </a:p>
          <a:p>
            <a:pPr lvl="1"/>
            <a:r>
              <a:rPr lang="en-US" sz="2000" dirty="0" smtClean="0"/>
              <a:t>Academic Affairs must review and approve notices of layoff before they are issued</a:t>
            </a:r>
          </a:p>
          <a:p>
            <a:pPr lvl="1"/>
            <a:r>
              <a:rPr lang="en-US" sz="2000" dirty="0" smtClean="0"/>
              <a:t>Academic Affairs will provide notice to union within five days of notice to Academic Researcher</a:t>
            </a:r>
          </a:p>
        </p:txBody>
      </p:sp>
      <p:sp>
        <p:nvSpPr>
          <p:cNvPr id="4" name="5-Point Star 3"/>
          <p:cNvSpPr/>
          <p:nvPr/>
        </p:nvSpPr>
        <p:spPr>
          <a:xfrm>
            <a:off x="6294813" y="4733989"/>
            <a:ext cx="365759" cy="35755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36591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Process for Layoff and Reduction in Time</a:t>
            </a:r>
            <a:endParaRPr lang="en-US" b="1" dirty="0"/>
          </a:p>
        </p:txBody>
      </p:sp>
      <p:sp>
        <p:nvSpPr>
          <p:cNvPr id="3" name="Content Placeholder 2"/>
          <p:cNvSpPr>
            <a:spLocks noGrp="1"/>
          </p:cNvSpPr>
          <p:nvPr>
            <p:ph idx="1"/>
          </p:nvPr>
        </p:nvSpPr>
        <p:spPr>
          <a:xfrm>
            <a:off x="1097280" y="1815234"/>
            <a:ext cx="10515600" cy="4070177"/>
          </a:xfrm>
        </p:spPr>
        <p:txBody>
          <a:bodyPr>
            <a:normAutofit/>
          </a:bodyPr>
          <a:lstStyle/>
          <a:p>
            <a:r>
              <a:rPr lang="en-US" sz="2400" dirty="0" smtClean="0"/>
              <a:t>When need for Layoff or RIT becomes known:</a:t>
            </a:r>
          </a:p>
          <a:p>
            <a:pPr lvl="1">
              <a:lnSpc>
                <a:spcPct val="100000"/>
              </a:lnSpc>
            </a:pPr>
            <a:r>
              <a:rPr lang="en-US" sz="2000" dirty="0"/>
              <a:t>Deans office downloads and provides to the department the </a:t>
            </a:r>
            <a:r>
              <a:rPr lang="en-US" sz="2000" dirty="0" smtClean="0"/>
              <a:t>current layoff/reduction in time worksheet and template letter from </a:t>
            </a:r>
            <a:r>
              <a:rPr lang="en-US" sz="2000" dirty="0"/>
              <a:t>Academic Affairs Box Folder.     </a:t>
            </a:r>
          </a:p>
          <a:p>
            <a:pPr lvl="1">
              <a:lnSpc>
                <a:spcPct val="100000"/>
              </a:lnSpc>
            </a:pPr>
            <a:r>
              <a:rPr lang="en-US" sz="2000" dirty="0" smtClean="0"/>
              <a:t>Department </a:t>
            </a:r>
            <a:r>
              <a:rPr lang="en-US" sz="2000" dirty="0"/>
              <a:t>works with PI to complete </a:t>
            </a:r>
            <a:r>
              <a:rPr lang="en-US" sz="2000" dirty="0" smtClean="0"/>
              <a:t>the worksheet</a:t>
            </a:r>
            <a:endParaRPr lang="en-US" sz="2000" dirty="0"/>
          </a:p>
          <a:p>
            <a:pPr lvl="1"/>
            <a:r>
              <a:rPr lang="en-US" sz="2000" dirty="0" smtClean="0"/>
              <a:t>Department drafts letter using template, and submits the worksheet and draft letter to Deans office for review.</a:t>
            </a:r>
          </a:p>
          <a:p>
            <a:pPr lvl="1"/>
            <a:r>
              <a:rPr lang="en-US" sz="2000" dirty="0" smtClean="0"/>
              <a:t>Deans office reviews and revises as necessary, and submits to assigned team in Academic Affairs with copy to Associate Director James DiCaprio (</a:t>
            </a:r>
            <a:r>
              <a:rPr lang="en-US" sz="2000" dirty="0" smtClean="0">
                <a:hlinkClick r:id="rId2"/>
              </a:rPr>
              <a:t>jjdicaprio@ucdavis.edu</a:t>
            </a:r>
            <a:r>
              <a:rPr lang="en-US" sz="2000" dirty="0" smtClean="0"/>
              <a:t>) for review and approval.</a:t>
            </a:r>
          </a:p>
          <a:p>
            <a:pPr lvl="1"/>
            <a:r>
              <a:rPr lang="en-US" sz="2000" dirty="0" smtClean="0"/>
              <a:t>Once approved by Academic Affairs, signed letter may be issued by the department.</a:t>
            </a:r>
          </a:p>
          <a:p>
            <a:pPr lvl="1"/>
            <a:r>
              <a:rPr lang="en-US" sz="2000" b="1" u="sng" dirty="0" smtClean="0"/>
              <a:t>Final letter must be provided again to both assigned team in Academic Affairs for the personnel file and Associate Director James DiCaprio for routing to the union.  </a:t>
            </a:r>
          </a:p>
        </p:txBody>
      </p:sp>
      <p:sp>
        <p:nvSpPr>
          <p:cNvPr id="4" name="5-Point Star 3"/>
          <p:cNvSpPr/>
          <p:nvPr/>
        </p:nvSpPr>
        <p:spPr>
          <a:xfrm>
            <a:off x="10717043" y="2430940"/>
            <a:ext cx="673768" cy="6930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79227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LAYOFF AND REDUCTION IN TIME</a:t>
            </a:r>
            <a:br>
              <a:rPr lang="en-US" b="1" dirty="0" smtClean="0"/>
            </a:br>
            <a:r>
              <a:rPr lang="en-US" dirty="0" smtClean="0"/>
              <a:t>Layoff Status</a:t>
            </a:r>
            <a:endParaRPr lang="en-US" b="1" dirty="0"/>
          </a:p>
        </p:txBody>
      </p:sp>
      <p:sp>
        <p:nvSpPr>
          <p:cNvPr id="3" name="Content Placeholder 2"/>
          <p:cNvSpPr>
            <a:spLocks noGrp="1"/>
          </p:cNvSpPr>
          <p:nvPr>
            <p:ph idx="1"/>
          </p:nvPr>
        </p:nvSpPr>
        <p:spPr>
          <a:xfrm>
            <a:off x="1170709" y="1825628"/>
            <a:ext cx="9984971" cy="3655144"/>
          </a:xfrm>
        </p:spPr>
        <p:txBody>
          <a:bodyPr>
            <a:normAutofit/>
          </a:bodyPr>
          <a:lstStyle/>
          <a:p>
            <a:r>
              <a:rPr lang="en-US" sz="2400" dirty="0" smtClean="0"/>
              <a:t>An Academic Researcher who has been laid off or had their time reduced shall have “layoff status” for one year, or until the end of their appointment, whichever is sooner.  </a:t>
            </a:r>
          </a:p>
          <a:p>
            <a:r>
              <a:rPr lang="en-US" sz="2400" dirty="0" smtClean="0"/>
              <a:t>An Academic Researcher on layoff status shall be offered a vacant position that the University intends to fill for the same title and in the same layoff unit, if the Academic Researcher is qualified.</a:t>
            </a:r>
          </a:p>
          <a:p>
            <a:r>
              <a:rPr lang="en-US" sz="2400" dirty="0"/>
              <a:t>The Department and Dean’s Office are responsible for ensuring laid-off Academic Researchers receive consideration of their qualifications for vacant positions in the same layoff unit.</a:t>
            </a:r>
          </a:p>
        </p:txBody>
      </p:sp>
    </p:spTree>
    <p:extLst>
      <p:ext uri="{BB962C8B-B14F-4D97-AF65-F5344CB8AC3E}">
        <p14:creationId xmlns:p14="http://schemas.microsoft.com/office/powerpoint/2010/main" val="148294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Contract Duration</a:t>
            </a:r>
            <a:endParaRPr lang="en-US" b="1" dirty="0"/>
          </a:p>
        </p:txBody>
      </p:sp>
      <p:sp>
        <p:nvSpPr>
          <p:cNvPr id="3" name="Content Placeholder 2"/>
          <p:cNvSpPr>
            <a:spLocks noGrp="1"/>
          </p:cNvSpPr>
          <p:nvPr>
            <p:ph idx="1"/>
          </p:nvPr>
        </p:nvSpPr>
        <p:spPr>
          <a:xfrm>
            <a:off x="1097280" y="1864786"/>
            <a:ext cx="10515600" cy="3886150"/>
          </a:xfrm>
        </p:spPr>
        <p:txBody>
          <a:bodyPr/>
          <a:lstStyle/>
          <a:p>
            <a:r>
              <a:rPr lang="en-US" sz="2400" dirty="0" smtClean="0"/>
              <a:t>Contract was ratified on November 8, 2019 </a:t>
            </a:r>
          </a:p>
          <a:p>
            <a:pPr marL="0" indent="0">
              <a:buNone/>
            </a:pPr>
            <a:r>
              <a:rPr lang="en-US" sz="2400" dirty="0"/>
              <a:t> </a:t>
            </a:r>
            <a:r>
              <a:rPr lang="en-US" sz="2400" dirty="0" smtClean="0"/>
              <a:t>             2503 members voted, with 98% in favor of ratification</a:t>
            </a:r>
          </a:p>
          <a:p>
            <a:endParaRPr lang="en-US" sz="2400" dirty="0" smtClean="0"/>
          </a:p>
          <a:p>
            <a:r>
              <a:rPr lang="en-US" sz="2400" dirty="0" smtClean="0"/>
              <a:t>Contract expires September 30, 2022  -- a three-year deal</a:t>
            </a:r>
          </a:p>
          <a:p>
            <a:endParaRPr lang="en-US" sz="2400" dirty="0" smtClean="0"/>
          </a:p>
          <a:p>
            <a:r>
              <a:rPr lang="en-US" sz="2400" dirty="0" smtClean="0"/>
              <a:t>Bargaining begins again in May, 2022</a:t>
            </a:r>
          </a:p>
          <a:p>
            <a:pPr lvl="1"/>
            <a:endParaRPr lang="en-US" dirty="0"/>
          </a:p>
        </p:txBody>
      </p:sp>
    </p:spTree>
    <p:extLst>
      <p:ext uri="{BB962C8B-B14F-4D97-AF65-F5344CB8AC3E}">
        <p14:creationId xmlns:p14="http://schemas.microsoft.com/office/powerpoint/2010/main" val="33782839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LAYOFF AND REDUCTION IN TIME</a:t>
            </a:r>
            <a:r>
              <a:rPr lang="en-US" dirty="0" smtClean="0"/>
              <a:t/>
            </a:r>
            <a:br>
              <a:rPr lang="en-US" dirty="0" smtClean="0"/>
            </a:br>
            <a:r>
              <a:rPr lang="en-US" dirty="0" smtClean="0"/>
              <a:t>Special Provision for PIs and co-PIs</a:t>
            </a:r>
            <a:endParaRPr lang="en-US" dirty="0"/>
          </a:p>
        </p:txBody>
      </p:sp>
      <p:sp>
        <p:nvSpPr>
          <p:cNvPr id="3" name="Content Placeholder 2"/>
          <p:cNvSpPr>
            <a:spLocks noGrp="1"/>
          </p:cNvSpPr>
          <p:nvPr>
            <p:ph idx="1"/>
          </p:nvPr>
        </p:nvSpPr>
        <p:spPr>
          <a:xfrm>
            <a:off x="1097280" y="1835582"/>
            <a:ext cx="10058400" cy="3780272"/>
          </a:xfrm>
        </p:spPr>
        <p:txBody>
          <a:bodyPr>
            <a:normAutofit/>
          </a:bodyPr>
          <a:lstStyle/>
          <a:p>
            <a:r>
              <a:rPr lang="en-US" sz="2800" dirty="0" smtClean="0"/>
              <a:t>PIs and co-PIs may request to reduce their </a:t>
            </a:r>
            <a:r>
              <a:rPr lang="en-US" sz="2800" u="sng" dirty="0" smtClean="0"/>
              <a:t>salaries</a:t>
            </a:r>
            <a:r>
              <a:rPr lang="en-US" sz="2800" dirty="0" smtClean="0"/>
              <a:t> as an alternative to layoff or reduction in time</a:t>
            </a:r>
          </a:p>
          <a:p>
            <a:pPr lvl="1"/>
            <a:r>
              <a:rPr lang="en-US" sz="2400" dirty="0" smtClean="0"/>
              <a:t>Granting request is at the discretion of campus</a:t>
            </a:r>
          </a:p>
          <a:p>
            <a:pPr lvl="1"/>
            <a:r>
              <a:rPr lang="en-US" sz="2400" dirty="0" smtClean="0"/>
              <a:t>Reduction may not exceed their term appointment</a:t>
            </a:r>
          </a:p>
          <a:p>
            <a:pPr lvl="1"/>
            <a:r>
              <a:rPr lang="en-US" sz="2400" dirty="0" smtClean="0"/>
              <a:t>Agreement must be in </a:t>
            </a:r>
            <a:r>
              <a:rPr lang="en-US" sz="2400" dirty="0"/>
              <a:t>writing – a template agreement is available from Academic Affairs via the Deans office</a:t>
            </a:r>
          </a:p>
          <a:p>
            <a:pPr lvl="1"/>
            <a:r>
              <a:rPr lang="en-US" sz="2400" dirty="0" smtClean="0"/>
              <a:t>PI must remain FLSA exempt</a:t>
            </a:r>
          </a:p>
          <a:p>
            <a:pPr lvl="1"/>
            <a:r>
              <a:rPr lang="en-US" sz="2400" dirty="0" smtClean="0"/>
              <a:t>PI’s effort must remain commensurate with their appointment percentage</a:t>
            </a:r>
            <a:endParaRPr lang="en-US" sz="2400" dirty="0"/>
          </a:p>
        </p:txBody>
      </p:sp>
      <p:sp>
        <p:nvSpPr>
          <p:cNvPr id="4" name="5-Point Star 3"/>
          <p:cNvSpPr/>
          <p:nvPr/>
        </p:nvSpPr>
        <p:spPr>
          <a:xfrm>
            <a:off x="10400972" y="3379208"/>
            <a:ext cx="673768" cy="6930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93558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882" y="203476"/>
            <a:ext cx="10058400" cy="1450757"/>
          </a:xfrm>
        </p:spPr>
        <p:txBody>
          <a:bodyPr/>
          <a:lstStyle/>
          <a:p>
            <a:r>
              <a:rPr lang="en-US" b="1" dirty="0" smtClean="0"/>
              <a:t>Percentage Appointment and Effort</a:t>
            </a:r>
            <a:endParaRPr lang="en-US" b="1" dirty="0"/>
          </a:p>
        </p:txBody>
      </p:sp>
      <p:sp>
        <p:nvSpPr>
          <p:cNvPr id="3" name="Content Placeholder 2"/>
          <p:cNvSpPr>
            <a:spLocks noGrp="1"/>
          </p:cNvSpPr>
          <p:nvPr>
            <p:ph idx="1"/>
          </p:nvPr>
        </p:nvSpPr>
        <p:spPr>
          <a:xfrm>
            <a:off x="1129145" y="1785487"/>
            <a:ext cx="10515600" cy="5072513"/>
          </a:xfrm>
        </p:spPr>
        <p:txBody>
          <a:bodyPr>
            <a:normAutofit/>
          </a:bodyPr>
          <a:lstStyle/>
          <a:p>
            <a:r>
              <a:rPr lang="en-US" sz="2400" dirty="0" smtClean="0"/>
              <a:t>Most Academic Researchers are exempt</a:t>
            </a:r>
          </a:p>
          <a:p>
            <a:r>
              <a:rPr lang="en-US" sz="2400" dirty="0" smtClean="0"/>
              <a:t>Some part-time Researchers are non-exempt (hourly).  </a:t>
            </a:r>
          </a:p>
          <a:p>
            <a:r>
              <a:rPr lang="en-US" sz="2400" b="1" u="sng" dirty="0" smtClean="0"/>
              <a:t>Workload must be commensurate with appointment percentage</a:t>
            </a:r>
            <a:r>
              <a:rPr lang="en-US" sz="2400" dirty="0" smtClean="0"/>
              <a:t>.</a:t>
            </a:r>
          </a:p>
          <a:p>
            <a:r>
              <a:rPr lang="en-US" sz="2400" dirty="0" smtClean="0"/>
              <a:t>BEST PRACTICE:  Set work schedule to align with appointment percentage.  </a:t>
            </a:r>
          </a:p>
          <a:p>
            <a:pPr>
              <a:lnSpc>
                <a:spcPct val="0"/>
              </a:lnSpc>
            </a:pPr>
            <a:r>
              <a:rPr lang="en-US" sz="2400" dirty="0" smtClean="0"/>
              <a:t>Example:  80% = Monday through Thursday.</a:t>
            </a:r>
          </a:p>
          <a:p>
            <a:r>
              <a:rPr lang="en-US" sz="2400" dirty="0" smtClean="0"/>
              <a:t>BEST PRACTICE:  Avoid odd appointment percentages, </a:t>
            </a:r>
          </a:p>
          <a:p>
            <a:pPr marL="0" indent="0">
              <a:buNone/>
            </a:pPr>
            <a:r>
              <a:rPr lang="en-US" sz="2400" dirty="0" smtClean="0"/>
              <a:t>	e.g., 60%, not 63.2%</a:t>
            </a:r>
          </a:p>
          <a:p>
            <a:r>
              <a:rPr lang="en-US" sz="2400" dirty="0" smtClean="0"/>
              <a:t>BEST PRACTICE:  Avoid 49% appointments (just shy of eligible for benefits)</a:t>
            </a:r>
          </a:p>
          <a:p>
            <a:r>
              <a:rPr lang="en-US" sz="2400" dirty="0" smtClean="0"/>
              <a:t>BEST PRACTICE:  For any part-time appointee, PI should document how they assign workload in such a way that workload does not exceed appointment percentage.</a:t>
            </a:r>
          </a:p>
        </p:txBody>
      </p:sp>
    </p:spTree>
    <p:extLst>
      <p:ext uri="{BB962C8B-B14F-4D97-AF65-F5344CB8AC3E}">
        <p14:creationId xmlns:p14="http://schemas.microsoft.com/office/powerpoint/2010/main" val="19251797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882" y="203476"/>
            <a:ext cx="10058400" cy="1450757"/>
          </a:xfrm>
        </p:spPr>
        <p:txBody>
          <a:bodyPr/>
          <a:lstStyle/>
          <a:p>
            <a:r>
              <a:rPr lang="en-US" b="1" dirty="0"/>
              <a:t>Non-Reappointment</a:t>
            </a:r>
          </a:p>
        </p:txBody>
      </p:sp>
      <p:sp>
        <p:nvSpPr>
          <p:cNvPr id="3" name="Content Placeholder 2"/>
          <p:cNvSpPr>
            <a:spLocks noGrp="1"/>
          </p:cNvSpPr>
          <p:nvPr>
            <p:ph idx="1"/>
          </p:nvPr>
        </p:nvSpPr>
        <p:spPr>
          <a:xfrm>
            <a:off x="1129145" y="1785488"/>
            <a:ext cx="10515600" cy="4166426"/>
          </a:xfrm>
        </p:spPr>
        <p:txBody>
          <a:bodyPr>
            <a:normAutofit/>
          </a:bodyPr>
          <a:lstStyle/>
          <a:p>
            <a:r>
              <a:rPr lang="en-US" sz="2800" dirty="0"/>
              <a:t>Written </a:t>
            </a:r>
            <a:r>
              <a:rPr lang="en-US" sz="2800" dirty="0" smtClean="0"/>
              <a:t>notice of non-reappointment </a:t>
            </a:r>
            <a:r>
              <a:rPr lang="en-US" sz="2800" dirty="0"/>
              <a:t>is </a:t>
            </a:r>
            <a:r>
              <a:rPr lang="en-US" sz="2800" u="sng" dirty="0"/>
              <a:t>NOT</a:t>
            </a:r>
            <a:r>
              <a:rPr lang="en-US" sz="2800" dirty="0"/>
              <a:t> required for:</a:t>
            </a:r>
          </a:p>
          <a:p>
            <a:endParaRPr lang="en-US" sz="1200" dirty="0"/>
          </a:p>
          <a:p>
            <a:pPr lvl="1">
              <a:buFont typeface="Arial" panose="020B0604020202020204" pitchFamily="34" charset="0"/>
              <a:buChar char="•"/>
            </a:pPr>
            <a:r>
              <a:rPr lang="en-US" sz="2800" dirty="0"/>
              <a:t>Appointments that are less than 50% time or short-term appointments of less than a year.</a:t>
            </a:r>
          </a:p>
          <a:p>
            <a:pPr marL="201168" lvl="1" indent="0">
              <a:buNone/>
            </a:pPr>
            <a:endParaRPr lang="en-US" sz="2800" dirty="0"/>
          </a:p>
          <a:p>
            <a:pPr lvl="1">
              <a:buFont typeface="Arial" panose="020B0604020202020204" pitchFamily="34" charset="0"/>
              <a:buChar char="•"/>
            </a:pPr>
            <a:r>
              <a:rPr lang="en-US" sz="2800" dirty="0"/>
              <a:t>Appointments of more than 50% time with fewer than eight (8) consecutive years of service.</a:t>
            </a:r>
          </a:p>
        </p:txBody>
      </p:sp>
    </p:spTree>
    <p:extLst>
      <p:ext uri="{BB962C8B-B14F-4D97-AF65-F5344CB8AC3E}">
        <p14:creationId xmlns:p14="http://schemas.microsoft.com/office/powerpoint/2010/main" val="24494374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882" y="203476"/>
            <a:ext cx="10058400" cy="1450757"/>
          </a:xfrm>
        </p:spPr>
        <p:txBody>
          <a:bodyPr/>
          <a:lstStyle/>
          <a:p>
            <a:r>
              <a:rPr lang="en-US" b="1" dirty="0" smtClean="0"/>
              <a:t>Non-Reappointment (continued)</a:t>
            </a:r>
            <a:endParaRPr lang="en-US" b="1" dirty="0"/>
          </a:p>
        </p:txBody>
      </p:sp>
      <p:sp>
        <p:nvSpPr>
          <p:cNvPr id="3" name="Content Placeholder 2"/>
          <p:cNvSpPr>
            <a:spLocks noGrp="1"/>
          </p:cNvSpPr>
          <p:nvPr>
            <p:ph idx="1"/>
          </p:nvPr>
        </p:nvSpPr>
        <p:spPr>
          <a:xfrm>
            <a:off x="1129145" y="1785488"/>
            <a:ext cx="10515600" cy="4532186"/>
          </a:xfrm>
        </p:spPr>
        <p:txBody>
          <a:bodyPr>
            <a:normAutofit fontScale="77500" lnSpcReduction="20000"/>
          </a:bodyPr>
          <a:lstStyle/>
          <a:p>
            <a:r>
              <a:rPr lang="en-US" sz="2800" dirty="0"/>
              <a:t>Written </a:t>
            </a:r>
            <a:r>
              <a:rPr lang="en-US" sz="2800" dirty="0" smtClean="0"/>
              <a:t>notice of non-reappointment </a:t>
            </a:r>
            <a:r>
              <a:rPr lang="en-US" sz="2800" u="sng" dirty="0"/>
              <a:t>IS required</a:t>
            </a:r>
            <a:r>
              <a:rPr lang="en-US" sz="2800" dirty="0"/>
              <a:t> for:</a:t>
            </a:r>
          </a:p>
          <a:p>
            <a:endParaRPr lang="en-US" sz="900" dirty="0"/>
          </a:p>
          <a:p>
            <a:pPr marL="201168" lvl="1" indent="0">
              <a:buNone/>
            </a:pPr>
            <a:r>
              <a:rPr lang="en-US" sz="2800" dirty="0"/>
              <a:t>Appointments of more than 50% time with eight (8) or more consecutive years of service.</a:t>
            </a:r>
          </a:p>
          <a:p>
            <a:pPr marL="658368" lvl="1" indent="-457200">
              <a:buFont typeface="+mj-lt"/>
              <a:buAutoNum type="arabicPeriod"/>
            </a:pPr>
            <a:r>
              <a:rPr lang="en-US" sz="2400" dirty="0"/>
              <a:t>Requires Notice of Intent – </a:t>
            </a:r>
            <a:r>
              <a:rPr lang="en-US" sz="2400" i="1" dirty="0"/>
              <a:t>at least </a:t>
            </a:r>
            <a:r>
              <a:rPr lang="en-US" sz="2400" dirty="0"/>
              <a:t>sixty (60) days prior to the end date and shall state the following:</a:t>
            </a:r>
          </a:p>
          <a:p>
            <a:pPr lvl="3">
              <a:buFont typeface="Arial" panose="020B0604020202020204" pitchFamily="34" charset="0"/>
              <a:buChar char="•"/>
            </a:pPr>
            <a:r>
              <a:rPr lang="en-US" sz="2400" dirty="0"/>
              <a:t>The intended action is not to reappoint the </a:t>
            </a:r>
            <a:r>
              <a:rPr lang="en-US" sz="2400" dirty="0" smtClean="0"/>
              <a:t>Academic Researcher and </a:t>
            </a:r>
            <a:r>
              <a:rPr lang="en-US" sz="2400" dirty="0"/>
              <a:t>the proposed effective date;</a:t>
            </a:r>
          </a:p>
          <a:p>
            <a:pPr lvl="3">
              <a:buFont typeface="Arial" panose="020B0604020202020204" pitchFamily="34" charset="0"/>
              <a:buChar char="•"/>
            </a:pPr>
            <a:r>
              <a:rPr lang="en-US" sz="2400" dirty="0"/>
              <a:t>The basis for non-reappointment, including a copy of any materials supporting the decision not to reappoint;</a:t>
            </a:r>
          </a:p>
          <a:p>
            <a:pPr lvl="3">
              <a:buFont typeface="Arial" panose="020B0604020202020204" pitchFamily="34" charset="0"/>
              <a:buChar char="•"/>
            </a:pPr>
            <a:r>
              <a:rPr lang="en-US" sz="2400" dirty="0"/>
              <a:t>The </a:t>
            </a:r>
            <a:r>
              <a:rPr lang="en-US" sz="2400" dirty="0" smtClean="0"/>
              <a:t>Academic Researcher’s </a:t>
            </a:r>
            <a:r>
              <a:rPr lang="en-US" sz="2400" dirty="0"/>
              <a:t>right to respond either orally or in writing within fourteen (14) calendar days of the date of issuance of the written Notice of Intent; and</a:t>
            </a:r>
          </a:p>
          <a:p>
            <a:pPr lvl="3">
              <a:buFont typeface="Arial" panose="020B0604020202020204" pitchFamily="34" charset="0"/>
              <a:buChar char="•"/>
            </a:pPr>
            <a:r>
              <a:rPr lang="en-US" sz="2400" dirty="0"/>
              <a:t>The name of the person to whom the </a:t>
            </a:r>
            <a:r>
              <a:rPr lang="en-US" sz="2400" dirty="0" smtClean="0"/>
              <a:t>Academic Researcher should </a:t>
            </a:r>
            <a:r>
              <a:rPr lang="en-US" sz="2400" dirty="0"/>
              <a:t>respond</a:t>
            </a:r>
          </a:p>
          <a:p>
            <a:pPr marL="715518" lvl="1" indent="-514350">
              <a:buFont typeface="+mj-lt"/>
              <a:buAutoNum type="arabicPeriod"/>
            </a:pPr>
            <a:r>
              <a:rPr lang="en-US" sz="2800" dirty="0"/>
              <a:t>The </a:t>
            </a:r>
            <a:r>
              <a:rPr lang="en-US" sz="2800" dirty="0" smtClean="0"/>
              <a:t>Academic Researcher shall </a:t>
            </a:r>
            <a:r>
              <a:rPr lang="en-US" sz="2800" dirty="0"/>
              <a:t>be entitled to respond, either orally or in writing, within fourteen (14) calendar days of the date of issuance of the written Notice of Intent. The response, if any, shall be reviewed by the administration.</a:t>
            </a:r>
          </a:p>
          <a:p>
            <a:pPr marL="715518" lvl="1" indent="-514350">
              <a:buFont typeface="+mj-lt"/>
              <a:buAutoNum type="arabicPeriod"/>
            </a:pPr>
            <a:r>
              <a:rPr lang="en-US" sz="2800" dirty="0"/>
              <a:t>After timely review of the response, if any, the University shall issue a written Notice of Action, within thirty (30) calendar days of the date of issuance of the written Notice of Intent, to the Project Scientist and the Union of the non-reappointment and its effective date.</a:t>
            </a:r>
          </a:p>
        </p:txBody>
      </p:sp>
    </p:spTree>
    <p:extLst>
      <p:ext uri="{BB962C8B-B14F-4D97-AF65-F5344CB8AC3E}">
        <p14:creationId xmlns:p14="http://schemas.microsoft.com/office/powerpoint/2010/main" val="6049834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NEW RULES ABOUT </a:t>
            </a:r>
            <a:br>
              <a:rPr lang="en-US" b="1" dirty="0" smtClean="0"/>
            </a:br>
            <a:r>
              <a:rPr lang="en-US" b="1" dirty="0" smtClean="0"/>
              <a:t>WITHOUT SALARY (WOS) APPOINTMENTS</a:t>
            </a:r>
            <a:endParaRPr lang="en-US" b="1" dirty="0"/>
          </a:p>
        </p:txBody>
      </p:sp>
      <p:sp>
        <p:nvSpPr>
          <p:cNvPr id="3" name="Content Placeholder 2"/>
          <p:cNvSpPr>
            <a:spLocks noGrp="1"/>
          </p:cNvSpPr>
          <p:nvPr>
            <p:ph idx="1"/>
          </p:nvPr>
        </p:nvSpPr>
        <p:spPr>
          <a:xfrm>
            <a:off x="1170709" y="1887970"/>
            <a:ext cx="10515600" cy="4806181"/>
          </a:xfrm>
        </p:spPr>
        <p:txBody>
          <a:bodyPr>
            <a:normAutofit/>
          </a:bodyPr>
          <a:lstStyle/>
          <a:p>
            <a:r>
              <a:rPr lang="en-US" sz="2400" b="1" dirty="0" smtClean="0"/>
              <a:t>GENERAL RULE FOR NON-PIs:</a:t>
            </a:r>
            <a:r>
              <a:rPr lang="en-US" sz="2400" dirty="0" smtClean="0"/>
              <a:t>  Do </a:t>
            </a:r>
            <a:r>
              <a:rPr lang="en-US" sz="2400" b="1" u="sng" dirty="0" smtClean="0"/>
              <a:t>not</a:t>
            </a:r>
            <a:r>
              <a:rPr lang="en-US" sz="2400" dirty="0" smtClean="0"/>
              <a:t> give WOS appointments to Academic Researchers who have been laid off or have not been reappointed due to lapse of funding, even if future funding is expected.</a:t>
            </a:r>
          </a:p>
          <a:p>
            <a:r>
              <a:rPr lang="en-US" sz="2400" b="1" dirty="0" smtClean="0"/>
              <a:t>EXCEPTION FOR PIs WITH LAPSE IN FUNDING FOR </a:t>
            </a:r>
            <a:r>
              <a:rPr lang="en-US" sz="2400" b="1" u="sng" dirty="0" smtClean="0"/>
              <a:t>LESS</a:t>
            </a:r>
            <a:r>
              <a:rPr lang="en-US" sz="2400" b="1" dirty="0" smtClean="0"/>
              <a:t> THAN FOUR MONTHS</a:t>
            </a:r>
            <a:r>
              <a:rPr lang="en-US" sz="2400" dirty="0" smtClean="0"/>
              <a:t>:  For Academic Researchers who are Principal Investigators, if funding lapses but is expected to be restored </a:t>
            </a:r>
            <a:r>
              <a:rPr lang="en-US" sz="2400" u="sng" dirty="0" smtClean="0"/>
              <a:t>within four months</a:t>
            </a:r>
            <a:r>
              <a:rPr lang="en-US" sz="2400" dirty="0" smtClean="0"/>
              <a:t>, you may place their represented title on a “short work break” in UC Path and give them a WOS appointment.</a:t>
            </a:r>
          </a:p>
          <a:p>
            <a:r>
              <a:rPr lang="en-US" sz="2400" b="1" dirty="0" smtClean="0"/>
              <a:t>EXCEPTION FOR PIs WITH LAPSE IN FUNDING FOR </a:t>
            </a:r>
            <a:r>
              <a:rPr lang="en-US" sz="2400" b="1" u="sng" dirty="0" smtClean="0"/>
              <a:t>MORE</a:t>
            </a:r>
            <a:r>
              <a:rPr lang="en-US" sz="2400" b="1" dirty="0" smtClean="0"/>
              <a:t> THAN FOUR MONTHS</a:t>
            </a:r>
            <a:r>
              <a:rPr lang="en-US" sz="2400" dirty="0" smtClean="0"/>
              <a:t>:  For Academic Researchers who are Principal Investigators, if funding lapses with an expectation that it will be restored after </a:t>
            </a:r>
            <a:r>
              <a:rPr lang="en-US" sz="2400" u="sng" dirty="0" smtClean="0"/>
              <a:t>more than four months</a:t>
            </a:r>
            <a:r>
              <a:rPr lang="en-US" sz="2400" dirty="0" smtClean="0"/>
              <a:t>, issue notice of layoff for represented title, place them on a WOS appointment, and end the represented title appointment.  Do not create a “short work break”.</a:t>
            </a:r>
          </a:p>
          <a:p>
            <a:pPr marL="0" indent="0">
              <a:buNone/>
            </a:pPr>
            <a:endParaRPr lang="en-US" dirty="0" smtClean="0"/>
          </a:p>
          <a:p>
            <a:pPr lvl="1"/>
            <a:endParaRPr lang="en-US" dirty="0"/>
          </a:p>
          <a:p>
            <a:pPr marL="457200" lvl="1" indent="0">
              <a:buNone/>
            </a:pPr>
            <a:endParaRPr lang="en-US" dirty="0"/>
          </a:p>
        </p:txBody>
      </p:sp>
    </p:spTree>
    <p:extLst>
      <p:ext uri="{BB962C8B-B14F-4D97-AF65-F5344CB8AC3E}">
        <p14:creationId xmlns:p14="http://schemas.microsoft.com/office/powerpoint/2010/main" val="33962389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 AUTHORIZATION PAPERWORK </a:t>
            </a:r>
            <a:br>
              <a:rPr lang="en-US" b="1" dirty="0" smtClean="0"/>
            </a:br>
            <a:r>
              <a:rPr lang="en-US" b="1" dirty="0" smtClean="0"/>
              <a:t>ON REAPPOINTMENT</a:t>
            </a:r>
            <a:endParaRPr lang="en-US" b="1" dirty="0"/>
          </a:p>
        </p:txBody>
      </p:sp>
      <p:sp>
        <p:nvSpPr>
          <p:cNvPr id="3" name="Content Placeholder 2"/>
          <p:cNvSpPr>
            <a:spLocks noGrp="1"/>
          </p:cNvSpPr>
          <p:nvPr>
            <p:ph idx="1"/>
          </p:nvPr>
        </p:nvSpPr>
        <p:spPr/>
        <p:txBody>
          <a:bodyPr>
            <a:noAutofit/>
          </a:bodyPr>
          <a:lstStyle/>
          <a:p>
            <a:r>
              <a:rPr lang="en-US" sz="2400" b="1" dirty="0" smtClean="0"/>
              <a:t>SPECIAL RULE</a:t>
            </a:r>
          </a:p>
          <a:p>
            <a:r>
              <a:rPr lang="en-US" sz="2400" dirty="0" smtClean="0"/>
              <a:t>Only upon reappointment, the University may be liable for failing to process work authorization (visa) paperwork promptly</a:t>
            </a:r>
          </a:p>
          <a:p>
            <a:pPr lvl="1"/>
            <a:r>
              <a:rPr lang="en-US" sz="2200" dirty="0" smtClean="0"/>
              <a:t>The Academic Researcher must show:</a:t>
            </a:r>
          </a:p>
          <a:p>
            <a:pPr lvl="2"/>
            <a:r>
              <a:rPr lang="en-US" sz="2000" dirty="0" smtClean="0"/>
              <a:t>The University’s failure resulted in delay in effective date of reappointment, and</a:t>
            </a:r>
          </a:p>
          <a:p>
            <a:pPr lvl="2"/>
            <a:r>
              <a:rPr lang="en-US" sz="2000" dirty="0" smtClean="0"/>
              <a:t>The Academic Researcher made reasonable efforts to follow up with University to ensure timely processing</a:t>
            </a:r>
          </a:p>
          <a:p>
            <a:pPr lvl="2"/>
            <a:endParaRPr lang="en-US" sz="1600" dirty="0"/>
          </a:p>
          <a:p>
            <a:pPr lvl="1"/>
            <a:r>
              <a:rPr lang="en-US" sz="2200" dirty="0" smtClean="0"/>
              <a:t>Any remedy due to the Academic Researcher would be calculated in reference only to pay lost during the time the University was solely responsible for the delay.</a:t>
            </a:r>
          </a:p>
        </p:txBody>
      </p:sp>
    </p:spTree>
    <p:extLst>
      <p:ext uri="{BB962C8B-B14F-4D97-AF65-F5344CB8AC3E}">
        <p14:creationId xmlns:p14="http://schemas.microsoft.com/office/powerpoint/2010/main" val="8913765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BENEFITS</a:t>
            </a:r>
            <a:endParaRPr lang="en-US" b="1" dirty="0"/>
          </a:p>
        </p:txBody>
      </p:sp>
      <p:sp>
        <p:nvSpPr>
          <p:cNvPr id="3" name="Content Placeholder 2"/>
          <p:cNvSpPr>
            <a:spLocks noGrp="1"/>
          </p:cNvSpPr>
          <p:nvPr>
            <p:ph idx="1"/>
          </p:nvPr>
        </p:nvSpPr>
        <p:spPr>
          <a:xfrm>
            <a:off x="1191491" y="1811080"/>
            <a:ext cx="10515600" cy="4851133"/>
          </a:xfrm>
        </p:spPr>
        <p:txBody>
          <a:bodyPr>
            <a:normAutofit/>
          </a:bodyPr>
          <a:lstStyle/>
          <a:p>
            <a:r>
              <a:rPr lang="en-US" sz="2400" dirty="0" smtClean="0"/>
              <a:t>Academic Researchers will keep their current benefits, with same eligibility requirements</a:t>
            </a:r>
          </a:p>
          <a:p>
            <a:pPr lvl="1"/>
            <a:r>
              <a:rPr lang="en-US" sz="2200" dirty="0" smtClean="0"/>
              <a:t>Health plans</a:t>
            </a:r>
          </a:p>
          <a:p>
            <a:pPr lvl="1"/>
            <a:r>
              <a:rPr lang="en-US" sz="2200" dirty="0" smtClean="0"/>
              <a:t>Choice of Retirement plans for new hires (Savings Choice or traditional pension)</a:t>
            </a:r>
          </a:p>
          <a:p>
            <a:pPr lvl="1"/>
            <a:r>
              <a:rPr lang="en-US" sz="2200" dirty="0" smtClean="0"/>
              <a:t>If Regents increase employee contributions to pension, University must bargain the increase with UAW.</a:t>
            </a:r>
          </a:p>
          <a:p>
            <a:r>
              <a:rPr lang="en-US" sz="2400" dirty="0" smtClean="0"/>
              <a:t>Sick Leave</a:t>
            </a:r>
          </a:p>
          <a:p>
            <a:pPr lvl="1"/>
            <a:r>
              <a:rPr lang="en-US" sz="2200" dirty="0" smtClean="0"/>
              <a:t>No change from APM</a:t>
            </a:r>
          </a:p>
          <a:p>
            <a:r>
              <a:rPr lang="en-US" sz="2400" dirty="0" smtClean="0"/>
              <a:t>Vacation Leave</a:t>
            </a:r>
          </a:p>
          <a:p>
            <a:pPr lvl="1"/>
            <a:r>
              <a:rPr lang="en-US" sz="2200" dirty="0" smtClean="0"/>
              <a:t>No change from APM</a:t>
            </a:r>
          </a:p>
          <a:p>
            <a:pPr lvl="1"/>
            <a:endParaRPr lang="en-US" dirty="0"/>
          </a:p>
        </p:txBody>
      </p:sp>
    </p:spTree>
    <p:extLst>
      <p:ext uri="{BB962C8B-B14F-4D97-AF65-F5344CB8AC3E}">
        <p14:creationId xmlns:p14="http://schemas.microsoft.com/office/powerpoint/2010/main" val="23983767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LEAVES</a:t>
            </a:r>
            <a:endParaRPr lang="en-US" b="1" dirty="0"/>
          </a:p>
        </p:txBody>
      </p:sp>
      <p:sp>
        <p:nvSpPr>
          <p:cNvPr id="3" name="Content Placeholder 2"/>
          <p:cNvSpPr>
            <a:spLocks noGrp="1"/>
          </p:cNvSpPr>
          <p:nvPr>
            <p:ph idx="1"/>
          </p:nvPr>
        </p:nvSpPr>
        <p:spPr>
          <a:xfrm>
            <a:off x="1097280" y="1973070"/>
            <a:ext cx="10058400" cy="3549266"/>
          </a:xfrm>
        </p:spPr>
        <p:txBody>
          <a:bodyPr>
            <a:normAutofit/>
          </a:bodyPr>
          <a:lstStyle/>
          <a:p>
            <a:r>
              <a:rPr lang="en-US" sz="2400" dirty="0" smtClean="0"/>
              <a:t>Standard leave provisions in accordance with UC policy and legal requirements</a:t>
            </a:r>
          </a:p>
          <a:p>
            <a:r>
              <a:rPr lang="en-US" sz="2400" dirty="0" smtClean="0"/>
              <a:t>Use of unlimited accrued sick leave for baby bonding</a:t>
            </a:r>
          </a:p>
          <a:p>
            <a:r>
              <a:rPr lang="en-US" sz="2400" dirty="0" smtClean="0"/>
              <a:t>Requests for intermittent parental leave of less than 2 weeks shall not be unreasonably denied.</a:t>
            </a:r>
            <a:endParaRPr lang="en-US" sz="2400" dirty="0"/>
          </a:p>
        </p:txBody>
      </p:sp>
    </p:spTree>
    <p:extLst>
      <p:ext uri="{BB962C8B-B14F-4D97-AF65-F5344CB8AC3E}">
        <p14:creationId xmlns:p14="http://schemas.microsoft.com/office/powerpoint/2010/main" val="39501428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UNION SECURITY</a:t>
            </a:r>
            <a:endParaRPr lang="en-US" b="1" dirty="0"/>
          </a:p>
        </p:txBody>
      </p:sp>
      <p:sp>
        <p:nvSpPr>
          <p:cNvPr id="3" name="Content Placeholder 2"/>
          <p:cNvSpPr>
            <a:spLocks noGrp="1"/>
          </p:cNvSpPr>
          <p:nvPr>
            <p:ph idx="1"/>
          </p:nvPr>
        </p:nvSpPr>
        <p:spPr>
          <a:xfrm>
            <a:off x="1097280" y="1824315"/>
            <a:ext cx="10515600" cy="4030529"/>
          </a:xfrm>
        </p:spPr>
        <p:txBody>
          <a:bodyPr>
            <a:normAutofit/>
          </a:bodyPr>
          <a:lstStyle/>
          <a:p>
            <a:r>
              <a:rPr lang="en-US" sz="2400" dirty="0" smtClean="0"/>
              <a:t>Key Article for the Union</a:t>
            </a:r>
          </a:p>
          <a:p>
            <a:r>
              <a:rPr lang="en-US" sz="2400" u="sng" dirty="0" smtClean="0"/>
              <a:t>University will refer Academic Researchers’ union-related inquiries to the union</a:t>
            </a:r>
          </a:p>
          <a:p>
            <a:r>
              <a:rPr lang="en-US" sz="2400" dirty="0" smtClean="0"/>
              <a:t>Provides for automatic payroll deduction of union dues and “Voluntary Political Action” contributions</a:t>
            </a:r>
          </a:p>
          <a:p>
            <a:r>
              <a:rPr lang="en-US" sz="2400" dirty="0" smtClean="0"/>
              <a:t>Provides for process of providing monthly electronic data to the union about their bargaining unit members</a:t>
            </a:r>
            <a:endParaRPr lang="en-US" sz="2400" dirty="0"/>
          </a:p>
        </p:txBody>
      </p:sp>
    </p:spTree>
    <p:extLst>
      <p:ext uri="{BB962C8B-B14F-4D97-AF65-F5344CB8AC3E}">
        <p14:creationId xmlns:p14="http://schemas.microsoft.com/office/powerpoint/2010/main" val="949129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UNION ACCESS TO NEW EMPLOYEES</a:t>
            </a:r>
            <a:endParaRPr lang="en-US" b="1" dirty="0"/>
          </a:p>
        </p:txBody>
      </p:sp>
      <p:sp>
        <p:nvSpPr>
          <p:cNvPr id="3" name="Content Placeholder 2"/>
          <p:cNvSpPr>
            <a:spLocks noGrp="1"/>
          </p:cNvSpPr>
          <p:nvPr>
            <p:ph idx="1"/>
          </p:nvPr>
        </p:nvSpPr>
        <p:spPr>
          <a:xfrm>
            <a:off x="1097280" y="1737360"/>
            <a:ext cx="10515600" cy="5621154"/>
          </a:xfrm>
        </p:spPr>
        <p:txBody>
          <a:bodyPr>
            <a:normAutofit/>
          </a:bodyPr>
          <a:lstStyle/>
          <a:p>
            <a:r>
              <a:rPr lang="en-US" sz="2400" dirty="0" smtClean="0"/>
              <a:t>University must provide the union 30-minute access to new Academic Researchers for the purpose of new employee orientation by the union using one of the following methods:</a:t>
            </a:r>
          </a:p>
          <a:p>
            <a:pPr lvl="1"/>
            <a:r>
              <a:rPr lang="en-US" sz="2200" dirty="0" smtClean="0"/>
              <a:t>Location-wide group onboarding (does not exist at UC Davis)</a:t>
            </a:r>
          </a:p>
          <a:p>
            <a:pPr lvl="1"/>
            <a:r>
              <a:rPr lang="en-US" sz="2200" dirty="0" smtClean="0"/>
              <a:t>If no location-wide group onboarding, then union access to location-wide new employee orientation</a:t>
            </a:r>
          </a:p>
          <a:p>
            <a:pPr lvl="1"/>
            <a:r>
              <a:rPr lang="en-US" sz="2200" dirty="0" smtClean="0"/>
              <a:t>Catch-all:  If neither of the above, then individual union orientation, one-on-one.  Union is responsible for contacting the researcher and scheduling the orientation.</a:t>
            </a:r>
          </a:p>
          <a:p>
            <a:r>
              <a:rPr lang="en-US" sz="2400" dirty="0" smtClean="0"/>
              <a:t>Local LR office will provide union with schedule for group onboarding or new employee orientation at least 10 calendar days in advance.</a:t>
            </a:r>
          </a:p>
          <a:p>
            <a:r>
              <a:rPr lang="en-US" sz="2400" dirty="0" smtClean="0"/>
              <a:t>Attendance is mandatory.</a:t>
            </a:r>
            <a:endParaRPr lang="en-US" sz="2400" dirty="0"/>
          </a:p>
        </p:txBody>
      </p:sp>
    </p:spTree>
    <p:extLst>
      <p:ext uri="{BB962C8B-B14F-4D97-AF65-F5344CB8AC3E}">
        <p14:creationId xmlns:p14="http://schemas.microsoft.com/office/powerpoint/2010/main" val="2742730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is in the Unit?</a:t>
            </a:r>
            <a:endParaRPr lang="en-US" b="1" dirty="0"/>
          </a:p>
        </p:txBody>
      </p:sp>
      <p:sp>
        <p:nvSpPr>
          <p:cNvPr id="3" name="Content Placeholder 2"/>
          <p:cNvSpPr>
            <a:spLocks noGrp="1"/>
          </p:cNvSpPr>
          <p:nvPr>
            <p:ph idx="1"/>
          </p:nvPr>
        </p:nvSpPr>
        <p:spPr>
          <a:xfrm>
            <a:off x="1097281" y="1850571"/>
            <a:ext cx="10058400" cy="4321629"/>
          </a:xfrm>
        </p:spPr>
        <p:txBody>
          <a:bodyPr>
            <a:normAutofit fontScale="92500" lnSpcReduction="20000"/>
          </a:bodyPr>
          <a:lstStyle/>
          <a:p>
            <a:r>
              <a:rPr lang="en-US" sz="2600" b="1" dirty="0" smtClean="0"/>
              <a:t>Specialists, including Junior Specialists</a:t>
            </a:r>
          </a:p>
          <a:p>
            <a:pPr lvl="1"/>
            <a:r>
              <a:rPr lang="en-US" sz="2600" dirty="0" smtClean="0"/>
              <a:t>Title Codes:	3300, 3301, 3310, 3311, 3320, 3321, 3329, 3330</a:t>
            </a:r>
          </a:p>
          <a:p>
            <a:r>
              <a:rPr lang="en-US" sz="2600" b="1" dirty="0" smtClean="0"/>
              <a:t>Project Scientists</a:t>
            </a:r>
          </a:p>
          <a:p>
            <a:pPr lvl="1"/>
            <a:r>
              <a:rPr lang="en-US" sz="2600" dirty="0" smtClean="0"/>
              <a:t>Title Codes:	3390, 3391, 3392, 3393, 3394, 3395, 3490, 3491, 3492, 				3493, 3494, 3495</a:t>
            </a:r>
          </a:p>
          <a:p>
            <a:r>
              <a:rPr lang="en-US" sz="2600" b="1" dirty="0" smtClean="0"/>
              <a:t>Professional Researcher</a:t>
            </a:r>
          </a:p>
          <a:p>
            <a:pPr lvl="1"/>
            <a:r>
              <a:rPr lang="en-US" sz="2600" dirty="0" smtClean="0"/>
              <a:t>Title Codes:	1987, 1988, 1989, 1997, 1998, 1999, 3170, 3180, 3190, 				3200, 3210, 3220</a:t>
            </a:r>
          </a:p>
          <a:p>
            <a:pPr lvl="1"/>
            <a:endParaRPr lang="en-US" sz="2600" dirty="0"/>
          </a:p>
          <a:p>
            <a:r>
              <a:rPr lang="en-US" sz="2600" dirty="0" smtClean="0"/>
              <a:t>How many Academic Researchers are there?</a:t>
            </a:r>
            <a:endParaRPr lang="en-US" sz="2600" dirty="0"/>
          </a:p>
          <a:p>
            <a:pPr marL="0" indent="0">
              <a:buNone/>
            </a:pPr>
            <a:r>
              <a:rPr lang="en-US" sz="2600" dirty="0" smtClean="0"/>
              <a:t>             Approximately 750 at UC Davis, and 4000 </a:t>
            </a:r>
            <a:r>
              <a:rPr lang="en-US" sz="2600" dirty="0" err="1" smtClean="0"/>
              <a:t>systemwide</a:t>
            </a:r>
            <a:endParaRPr lang="en-US" sz="2600" dirty="0" smtClean="0"/>
          </a:p>
          <a:p>
            <a:endParaRPr lang="en-US" dirty="0"/>
          </a:p>
          <a:p>
            <a:pPr marL="457200" lvl="1" indent="0">
              <a:buNone/>
            </a:pPr>
            <a:endParaRPr lang="en-US" dirty="0"/>
          </a:p>
        </p:txBody>
      </p:sp>
    </p:spTree>
    <p:extLst>
      <p:ext uri="{BB962C8B-B14F-4D97-AF65-F5344CB8AC3E}">
        <p14:creationId xmlns:p14="http://schemas.microsoft.com/office/powerpoint/2010/main" val="30937836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 of Unit Movement</a:t>
            </a:r>
            <a:endParaRPr lang="en-US" b="1" dirty="0"/>
          </a:p>
        </p:txBody>
      </p:sp>
      <p:sp>
        <p:nvSpPr>
          <p:cNvPr id="3" name="Content Placeholder 2"/>
          <p:cNvSpPr>
            <a:spLocks noGrp="1"/>
          </p:cNvSpPr>
          <p:nvPr>
            <p:ph idx="1"/>
          </p:nvPr>
        </p:nvSpPr>
        <p:spPr>
          <a:xfrm>
            <a:off x="1097280" y="1852864"/>
            <a:ext cx="10515600" cy="5005136"/>
          </a:xfrm>
        </p:spPr>
        <p:txBody>
          <a:bodyPr>
            <a:normAutofit/>
          </a:bodyPr>
          <a:lstStyle/>
          <a:p>
            <a:r>
              <a:rPr lang="en-US" sz="2400" dirty="0" smtClean="0"/>
              <a:t>If a represented Academic Researcher is deemed a supervisor (under HEERA definition) or has a title change out of the bargaining unit, the University must provide 30-day advance notice to the union.</a:t>
            </a:r>
          </a:p>
          <a:p>
            <a:r>
              <a:rPr lang="en-US" sz="2400" dirty="0" smtClean="0"/>
              <a:t>The Academic Researcher shall be removed from the unit on the effective date.</a:t>
            </a:r>
          </a:p>
          <a:p>
            <a:r>
              <a:rPr lang="en-US" sz="2400" dirty="0" smtClean="0"/>
              <a:t>If union disagrees, they can file a grievance, and take it to arbitration.</a:t>
            </a:r>
          </a:p>
          <a:p>
            <a:r>
              <a:rPr lang="en-US" sz="2400" dirty="0" smtClean="0"/>
              <a:t>The arbitrator is limited to determining whether the Academic Researcher should be in or out of the bargaining unit.</a:t>
            </a:r>
          </a:p>
          <a:p>
            <a:r>
              <a:rPr lang="en-US" sz="2400" dirty="0" smtClean="0"/>
              <a:t>NOTE:  There is no duty to notice the union if an Academic Researcher applies for a non-bargaining unit position through an open recruitment and is selected.</a:t>
            </a:r>
            <a:endParaRPr lang="en-US" sz="2400" dirty="0"/>
          </a:p>
        </p:txBody>
      </p:sp>
    </p:spTree>
    <p:extLst>
      <p:ext uri="{BB962C8B-B14F-4D97-AF65-F5344CB8AC3E}">
        <p14:creationId xmlns:p14="http://schemas.microsoft.com/office/powerpoint/2010/main" val="17584944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ACADEMIC FREEDOM (DOES NOT APPLY)</a:t>
            </a:r>
            <a:endParaRPr lang="en-US" b="1" dirty="0"/>
          </a:p>
        </p:txBody>
      </p:sp>
      <p:sp>
        <p:nvSpPr>
          <p:cNvPr id="3" name="Content Placeholder 2"/>
          <p:cNvSpPr>
            <a:spLocks noGrp="1"/>
          </p:cNvSpPr>
          <p:nvPr>
            <p:ph idx="1"/>
          </p:nvPr>
        </p:nvSpPr>
        <p:spPr>
          <a:xfrm>
            <a:off x="1097280" y="1879443"/>
            <a:ext cx="10058400" cy="3809148"/>
          </a:xfrm>
        </p:spPr>
        <p:txBody>
          <a:bodyPr>
            <a:normAutofit/>
          </a:bodyPr>
          <a:lstStyle/>
          <a:p>
            <a:r>
              <a:rPr lang="en-US" sz="2400" dirty="0" smtClean="0"/>
              <a:t>The new APM 011, </a:t>
            </a:r>
            <a:r>
              <a:rPr lang="en-US" sz="2400" i="1" dirty="0" smtClean="0"/>
              <a:t>Academic Freedom, Protection of Professional Standards, and Responsibilities of Non-Faculty Academic Appointees </a:t>
            </a:r>
            <a:r>
              <a:rPr lang="en-US" sz="2400" dirty="0" smtClean="0"/>
              <a:t>does NOT apply to Academic Researchers</a:t>
            </a:r>
          </a:p>
          <a:p>
            <a:r>
              <a:rPr lang="en-US" sz="2400" dirty="0" smtClean="0"/>
              <a:t>Unexpected surprise at bargaining table:  The Union was not interested in giving the University “academic responsibility” in exchange for receiving “academic freedom.”</a:t>
            </a:r>
            <a:endParaRPr lang="en-US" sz="2400" dirty="0"/>
          </a:p>
        </p:txBody>
      </p:sp>
    </p:spTree>
    <p:extLst>
      <p:ext uri="{BB962C8B-B14F-4D97-AF65-F5344CB8AC3E}">
        <p14:creationId xmlns:p14="http://schemas.microsoft.com/office/powerpoint/2010/main" val="22714640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Key Contractual Provisions</a:t>
            </a:r>
            <a:endParaRPr lang="en-US" b="1" dirty="0"/>
          </a:p>
        </p:txBody>
      </p:sp>
      <p:sp>
        <p:nvSpPr>
          <p:cNvPr id="3" name="Content Placeholder 2"/>
          <p:cNvSpPr>
            <a:spLocks noGrp="1"/>
          </p:cNvSpPr>
          <p:nvPr>
            <p:ph idx="1"/>
          </p:nvPr>
        </p:nvSpPr>
        <p:spPr>
          <a:xfrm>
            <a:off x="1097280" y="1825625"/>
            <a:ext cx="10515600" cy="4825432"/>
          </a:xfrm>
        </p:spPr>
        <p:txBody>
          <a:bodyPr>
            <a:normAutofit/>
          </a:bodyPr>
          <a:lstStyle/>
          <a:p>
            <a:r>
              <a:rPr lang="en-US" sz="2400" dirty="0" smtClean="0"/>
              <a:t>Health and Safety</a:t>
            </a:r>
          </a:p>
          <a:p>
            <a:r>
              <a:rPr lang="en-US" sz="2400" dirty="0" smtClean="0"/>
              <a:t>Grievance and Arbitration</a:t>
            </a:r>
          </a:p>
          <a:p>
            <a:r>
              <a:rPr lang="en-US" sz="2400" dirty="0" smtClean="0"/>
              <a:t>Non-Discrimination</a:t>
            </a:r>
          </a:p>
          <a:p>
            <a:r>
              <a:rPr lang="en-US" sz="2400" dirty="0" smtClean="0"/>
              <a:t>No Strikes</a:t>
            </a:r>
          </a:p>
          <a:p>
            <a:r>
              <a:rPr lang="en-US" sz="2400" dirty="0" smtClean="0"/>
              <a:t>Management and Academic Rights</a:t>
            </a:r>
          </a:p>
          <a:p>
            <a:r>
              <a:rPr lang="en-US" sz="2400" dirty="0" smtClean="0"/>
              <a:t>Corrective Action and Dismissal</a:t>
            </a:r>
          </a:p>
          <a:p>
            <a:r>
              <a:rPr lang="en-US" sz="2400" dirty="0" smtClean="0"/>
              <a:t>Reasonable Accommodation</a:t>
            </a:r>
          </a:p>
          <a:p>
            <a:r>
              <a:rPr lang="en-US" sz="2400" dirty="0" smtClean="0"/>
              <a:t>Medical Separation</a:t>
            </a:r>
          </a:p>
          <a:p>
            <a:r>
              <a:rPr lang="en-US" sz="2400" dirty="0" smtClean="0"/>
              <a:t>Personnel Files</a:t>
            </a:r>
            <a:endParaRPr lang="en-US" sz="2400" dirty="0"/>
          </a:p>
        </p:txBody>
      </p:sp>
    </p:spTree>
    <p:extLst>
      <p:ext uri="{BB962C8B-B14F-4D97-AF65-F5344CB8AC3E}">
        <p14:creationId xmlns:p14="http://schemas.microsoft.com/office/powerpoint/2010/main" val="12396829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Contract?</a:t>
            </a:r>
            <a:endParaRPr lang="en-US" dirty="0"/>
          </a:p>
        </p:txBody>
      </p:sp>
      <p:sp>
        <p:nvSpPr>
          <p:cNvPr id="3" name="Content Placeholder 2"/>
          <p:cNvSpPr>
            <a:spLocks noGrp="1"/>
          </p:cNvSpPr>
          <p:nvPr>
            <p:ph sz="half" idx="1"/>
          </p:nvPr>
        </p:nvSpPr>
        <p:spPr/>
        <p:txBody>
          <a:bodyPr/>
          <a:lstStyle/>
          <a:p>
            <a:r>
              <a:rPr lang="en-US" sz="2400" dirty="0" smtClean="0"/>
              <a:t>The Entire Contract will be available on line by the end of the year.</a:t>
            </a:r>
          </a:p>
          <a:p>
            <a:r>
              <a:rPr lang="en-US" sz="2400" dirty="0" smtClean="0"/>
              <a:t>Find additional resources and links on Academic Affairs website, under Resources.</a:t>
            </a:r>
          </a:p>
          <a:p>
            <a:endParaRPr lang="en-US" dirty="0"/>
          </a:p>
        </p:txBody>
      </p:sp>
      <p:pic>
        <p:nvPicPr>
          <p:cNvPr id="6" name="Content Placeholder 5"/>
          <p:cNvPicPr>
            <a:picLocks noGrp="1" noChangeAspect="1"/>
          </p:cNvPicPr>
          <p:nvPr>
            <p:ph sz="half" idx="2"/>
          </p:nvPr>
        </p:nvPicPr>
        <p:blipFill>
          <a:blip r:embed="rId2"/>
          <a:stretch>
            <a:fillRect/>
          </a:stretch>
        </p:blipFill>
        <p:spPr>
          <a:xfrm>
            <a:off x="6305202" y="1845734"/>
            <a:ext cx="5203617" cy="4315546"/>
          </a:xfrm>
          <a:prstGeom prst="rect">
            <a:avLst/>
          </a:prstGeom>
        </p:spPr>
      </p:pic>
    </p:spTree>
    <p:extLst>
      <p:ext uri="{BB962C8B-B14F-4D97-AF65-F5344CB8AC3E}">
        <p14:creationId xmlns:p14="http://schemas.microsoft.com/office/powerpoint/2010/main" val="29531726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22111"/>
          </a:xfrm>
        </p:spPr>
        <p:txBody>
          <a:bodyPr/>
          <a:lstStyle/>
          <a:p>
            <a:pPr algn="ctr"/>
            <a:r>
              <a:rPr lang="en-US" dirty="0" smtClean="0"/>
              <a:t>Thank you!</a:t>
            </a:r>
            <a:endParaRPr lang="en-US" dirty="0"/>
          </a:p>
        </p:txBody>
      </p:sp>
      <p:sp>
        <p:nvSpPr>
          <p:cNvPr id="3" name="Content Placeholder 2"/>
          <p:cNvSpPr>
            <a:spLocks noGrp="1"/>
          </p:cNvSpPr>
          <p:nvPr>
            <p:ph idx="1"/>
          </p:nvPr>
        </p:nvSpPr>
        <p:spPr>
          <a:xfrm>
            <a:off x="1077191" y="2185918"/>
            <a:ext cx="10515600" cy="2974207"/>
          </a:xfrm>
        </p:spPr>
        <p:txBody>
          <a:bodyPr>
            <a:normAutofit/>
          </a:bodyPr>
          <a:lstStyle/>
          <a:p>
            <a:pPr marL="0" indent="0" algn="ctr">
              <a:buNone/>
            </a:pPr>
            <a:endParaRPr lang="en-US" sz="2400" dirty="0"/>
          </a:p>
        </p:txBody>
      </p:sp>
    </p:spTree>
    <p:extLst>
      <p:ext uri="{BB962C8B-B14F-4D97-AF65-F5344CB8AC3E}">
        <p14:creationId xmlns:p14="http://schemas.microsoft.com/office/powerpoint/2010/main" val="2310009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is </a:t>
            </a:r>
            <a:r>
              <a:rPr lang="en-US" b="1" u="sng" dirty="0" smtClean="0"/>
              <a:t>not</a:t>
            </a:r>
            <a:r>
              <a:rPr lang="en-US" b="1" dirty="0" smtClean="0"/>
              <a:t> in the unit?</a:t>
            </a:r>
            <a:endParaRPr lang="en-US" b="1" dirty="0"/>
          </a:p>
        </p:txBody>
      </p:sp>
      <p:sp>
        <p:nvSpPr>
          <p:cNvPr id="3" name="Content Placeholder 2"/>
          <p:cNvSpPr>
            <a:spLocks noGrp="1"/>
          </p:cNvSpPr>
          <p:nvPr>
            <p:ph idx="1"/>
          </p:nvPr>
        </p:nvSpPr>
        <p:spPr>
          <a:xfrm>
            <a:off x="1097280" y="1817584"/>
            <a:ext cx="10515600" cy="3875314"/>
          </a:xfrm>
        </p:spPr>
        <p:txBody>
          <a:bodyPr>
            <a:normAutofit/>
          </a:bodyPr>
          <a:lstStyle/>
          <a:p>
            <a:r>
              <a:rPr lang="en-US" sz="2400" dirty="0" smtClean="0"/>
              <a:t>Supervisors (must meet HEERA definition of supervisor to be excluded from unit)</a:t>
            </a:r>
          </a:p>
          <a:p>
            <a:endParaRPr lang="en-US" sz="2400" dirty="0" smtClean="0"/>
          </a:p>
          <a:p>
            <a:r>
              <a:rPr lang="en-US" sz="2400" dirty="0" smtClean="0"/>
              <a:t>Without Salary appointments</a:t>
            </a:r>
          </a:p>
          <a:p>
            <a:endParaRPr lang="en-US" sz="2400" dirty="0" smtClean="0"/>
          </a:p>
          <a:p>
            <a:r>
              <a:rPr lang="en-US" sz="2400" dirty="0" smtClean="0"/>
              <a:t>Visiting appointments (must actually be visiting from another institution)</a:t>
            </a:r>
          </a:p>
        </p:txBody>
      </p:sp>
    </p:spTree>
    <p:extLst>
      <p:ext uri="{BB962C8B-B14F-4D97-AF65-F5344CB8AC3E}">
        <p14:creationId xmlns:p14="http://schemas.microsoft.com/office/powerpoint/2010/main" val="582346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SALARY</a:t>
            </a:r>
            <a:r>
              <a:rPr lang="en-US" dirty="0" smtClean="0"/>
              <a:t/>
            </a:r>
            <a:br>
              <a:rPr lang="en-US" dirty="0" smtClean="0"/>
            </a:br>
            <a:r>
              <a:rPr lang="en-US" u="sng" dirty="0" smtClean="0"/>
              <a:t>Range Adjustment to Base Salary</a:t>
            </a:r>
            <a:endParaRPr lang="en-US" u="sng" dirty="0"/>
          </a:p>
        </p:txBody>
      </p:sp>
      <p:sp>
        <p:nvSpPr>
          <p:cNvPr id="3" name="Content Placeholder 2"/>
          <p:cNvSpPr>
            <a:spLocks noGrp="1"/>
          </p:cNvSpPr>
          <p:nvPr>
            <p:ph idx="1"/>
          </p:nvPr>
        </p:nvSpPr>
        <p:spPr>
          <a:xfrm>
            <a:off x="1097280" y="1737360"/>
            <a:ext cx="10058400" cy="4422371"/>
          </a:xfrm>
        </p:spPr>
        <p:txBody>
          <a:bodyPr>
            <a:normAutofit lnSpcReduction="10000"/>
          </a:bodyPr>
          <a:lstStyle/>
          <a:p>
            <a:r>
              <a:rPr lang="en-US" b="1" dirty="0" smtClean="0"/>
              <a:t>January 1, 2020</a:t>
            </a:r>
          </a:p>
          <a:p>
            <a:pPr lvl="1"/>
            <a:r>
              <a:rPr lang="en-US" sz="2400" dirty="0" smtClean="0"/>
              <a:t>4% Range Adjustment – Specialists and Project Scientists</a:t>
            </a:r>
          </a:p>
          <a:p>
            <a:pPr lvl="1"/>
            <a:r>
              <a:rPr lang="en-US" sz="2400" dirty="0" smtClean="0"/>
              <a:t>4.5% Range Adjustment – Professional Researchers</a:t>
            </a:r>
          </a:p>
          <a:p>
            <a:r>
              <a:rPr lang="en-US" b="1" dirty="0" smtClean="0"/>
              <a:t>July 1, 2020</a:t>
            </a:r>
          </a:p>
          <a:p>
            <a:pPr lvl="1"/>
            <a:r>
              <a:rPr lang="en-US" sz="2400" dirty="0" smtClean="0"/>
              <a:t>3% Range Adjustment</a:t>
            </a:r>
          </a:p>
          <a:p>
            <a:r>
              <a:rPr lang="en-US" b="1" dirty="0" smtClean="0"/>
              <a:t>July 1, 2021</a:t>
            </a:r>
          </a:p>
          <a:p>
            <a:pPr lvl="1"/>
            <a:r>
              <a:rPr lang="en-US" sz="2400" dirty="0" smtClean="0"/>
              <a:t>3% Range Adjustment</a:t>
            </a:r>
          </a:p>
          <a:p>
            <a:r>
              <a:rPr lang="en-US" b="1" dirty="0" smtClean="0"/>
              <a:t>July 1, 2022</a:t>
            </a:r>
          </a:p>
          <a:p>
            <a:pPr lvl="1"/>
            <a:r>
              <a:rPr lang="en-US" sz="2400" dirty="0"/>
              <a:t>3</a:t>
            </a:r>
            <a:r>
              <a:rPr lang="en-US" sz="2400" dirty="0" smtClean="0"/>
              <a:t>% Range Adjustment</a:t>
            </a:r>
          </a:p>
          <a:p>
            <a:r>
              <a:rPr lang="en-US" b="1" dirty="0" smtClean="0"/>
              <a:t>NOTE: Unlike all other academic appointees, the represented Academic Researchers did not receive a range adjustment in 2019.</a:t>
            </a:r>
          </a:p>
          <a:p>
            <a:endParaRPr lang="en-US" b="1" dirty="0" smtClean="0"/>
          </a:p>
        </p:txBody>
      </p:sp>
    </p:spTree>
    <p:extLst>
      <p:ext uri="{BB962C8B-B14F-4D97-AF65-F5344CB8AC3E}">
        <p14:creationId xmlns:p14="http://schemas.microsoft.com/office/powerpoint/2010/main" val="3718597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SALARY</a:t>
            </a:r>
            <a:r>
              <a:rPr lang="en-US" dirty="0" smtClean="0"/>
              <a:t/>
            </a:r>
            <a:br>
              <a:rPr lang="en-US" dirty="0" smtClean="0"/>
            </a:br>
            <a:r>
              <a:rPr lang="en-US" u="sng" dirty="0" smtClean="0"/>
              <a:t>Equity and Smoothing</a:t>
            </a:r>
            <a:endParaRPr lang="en-US" u="sng" dirty="0"/>
          </a:p>
        </p:txBody>
      </p:sp>
      <p:sp>
        <p:nvSpPr>
          <p:cNvPr id="3" name="Content Placeholder 2"/>
          <p:cNvSpPr>
            <a:spLocks noGrp="1"/>
          </p:cNvSpPr>
          <p:nvPr>
            <p:ph idx="1"/>
          </p:nvPr>
        </p:nvSpPr>
        <p:spPr>
          <a:xfrm>
            <a:off x="1097280" y="1885372"/>
            <a:ext cx="10515600" cy="3636963"/>
          </a:xfrm>
        </p:spPr>
        <p:txBody>
          <a:bodyPr/>
          <a:lstStyle/>
          <a:p>
            <a:r>
              <a:rPr lang="en-US" sz="2400" dirty="0" smtClean="0"/>
              <a:t>For some of the ranks and steps in the Specialist and Project Scientist series, there will be additional increases over the life of the contract to address:</a:t>
            </a:r>
          </a:p>
          <a:p>
            <a:pPr lvl="1"/>
            <a:r>
              <a:rPr lang="en-US" sz="2400" dirty="0" smtClean="0"/>
              <a:t>Compression with Postdoc Salary Scale</a:t>
            </a:r>
          </a:p>
          <a:p>
            <a:pPr lvl="1"/>
            <a:r>
              <a:rPr lang="en-US" sz="2400" dirty="0" smtClean="0"/>
              <a:t>Compression with Staff Research Associate Scale</a:t>
            </a:r>
          </a:p>
          <a:p>
            <a:pPr lvl="1"/>
            <a:r>
              <a:rPr lang="en-US" sz="2400" dirty="0" smtClean="0"/>
              <a:t>Unequal increments between steps</a:t>
            </a:r>
          </a:p>
          <a:p>
            <a:pPr lvl="1"/>
            <a:endParaRPr lang="en-US" sz="2400" dirty="0"/>
          </a:p>
          <a:p>
            <a:r>
              <a:rPr lang="en-US" sz="2400" dirty="0" smtClean="0"/>
              <a:t>Equity and Smoothing does not impact the B/E/E scales</a:t>
            </a:r>
          </a:p>
          <a:p>
            <a:endParaRPr lang="en-US" dirty="0"/>
          </a:p>
          <a:p>
            <a:pPr marL="0" indent="0">
              <a:buNone/>
            </a:pPr>
            <a:endParaRPr lang="en-US" dirty="0"/>
          </a:p>
        </p:txBody>
      </p:sp>
    </p:spTree>
    <p:extLst>
      <p:ext uri="{BB962C8B-B14F-4D97-AF65-F5344CB8AC3E}">
        <p14:creationId xmlns:p14="http://schemas.microsoft.com/office/powerpoint/2010/main" val="1076619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SALARY</a:t>
            </a:r>
            <a:r>
              <a:rPr lang="en-US" dirty="0" smtClean="0"/>
              <a:t/>
            </a:r>
            <a:br>
              <a:rPr lang="en-US" dirty="0" smtClean="0"/>
            </a:br>
            <a:r>
              <a:rPr lang="en-US" u="sng" dirty="0" smtClean="0"/>
              <a:t>Off-Scale Components and Merit Increases</a:t>
            </a:r>
            <a:endParaRPr lang="en-US" u="sng" dirty="0"/>
          </a:p>
        </p:txBody>
      </p:sp>
      <p:sp>
        <p:nvSpPr>
          <p:cNvPr id="3" name="Content Placeholder 2"/>
          <p:cNvSpPr>
            <a:spLocks noGrp="1"/>
          </p:cNvSpPr>
          <p:nvPr>
            <p:ph idx="1"/>
          </p:nvPr>
        </p:nvSpPr>
        <p:spPr>
          <a:xfrm>
            <a:off x="1097280" y="1903615"/>
            <a:ext cx="10058400" cy="4275592"/>
          </a:xfrm>
        </p:spPr>
        <p:txBody>
          <a:bodyPr>
            <a:normAutofit/>
          </a:bodyPr>
          <a:lstStyle/>
          <a:p>
            <a:r>
              <a:rPr lang="en-US" b="1" dirty="0" smtClean="0"/>
              <a:t>Off-Scale Components</a:t>
            </a:r>
          </a:p>
          <a:p>
            <a:pPr lvl="1"/>
            <a:r>
              <a:rPr lang="en-US" sz="2400" dirty="0" smtClean="0"/>
              <a:t>Contract permits off-scale components to salary</a:t>
            </a:r>
          </a:p>
          <a:p>
            <a:pPr lvl="1"/>
            <a:r>
              <a:rPr lang="en-US" sz="2400" dirty="0" smtClean="0"/>
              <a:t>Increases to the off-scale components are at the location’s discretion</a:t>
            </a:r>
          </a:p>
          <a:p>
            <a:pPr lvl="1"/>
            <a:r>
              <a:rPr lang="en-US" sz="2400" dirty="0" smtClean="0"/>
              <a:t>No notice to the union required</a:t>
            </a:r>
          </a:p>
          <a:p>
            <a:pPr lvl="1"/>
            <a:endParaRPr lang="en-US" sz="2800" dirty="0"/>
          </a:p>
          <a:p>
            <a:r>
              <a:rPr lang="en-US" b="1" dirty="0" smtClean="0"/>
              <a:t>Merit Increases</a:t>
            </a:r>
            <a:endParaRPr lang="en-US" dirty="0" smtClean="0"/>
          </a:p>
          <a:p>
            <a:pPr lvl="1"/>
            <a:r>
              <a:rPr lang="en-US" sz="2400" dirty="0" smtClean="0"/>
              <a:t>In addition to range adjustments, salaries are subject to merit increases under the Step </a:t>
            </a:r>
            <a:r>
              <a:rPr lang="en-US" sz="2400" dirty="0"/>
              <a:t>P</a:t>
            </a:r>
            <a:r>
              <a:rPr lang="en-US" sz="2400" dirty="0" smtClean="0"/>
              <a:t>lus system.  (More on this later.)</a:t>
            </a:r>
            <a:endParaRPr lang="en-US" sz="2400" dirty="0"/>
          </a:p>
        </p:txBody>
      </p:sp>
    </p:spTree>
    <p:extLst>
      <p:ext uri="{BB962C8B-B14F-4D97-AF65-F5344CB8AC3E}">
        <p14:creationId xmlns:p14="http://schemas.microsoft.com/office/powerpoint/2010/main" val="3979130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SALARY</a:t>
            </a:r>
            <a:r>
              <a:rPr lang="en-US" dirty="0" smtClean="0"/>
              <a:t/>
            </a:r>
            <a:br>
              <a:rPr lang="en-US" dirty="0" smtClean="0"/>
            </a:br>
            <a:r>
              <a:rPr lang="en-US" u="sng" dirty="0" smtClean="0"/>
              <a:t>Off-Scale Rounding</a:t>
            </a:r>
            <a:endParaRPr lang="en-US" u="sng" dirty="0"/>
          </a:p>
        </p:txBody>
      </p:sp>
      <p:sp>
        <p:nvSpPr>
          <p:cNvPr id="3" name="Content Placeholder 2"/>
          <p:cNvSpPr>
            <a:spLocks noGrp="1"/>
          </p:cNvSpPr>
          <p:nvPr>
            <p:ph idx="1"/>
          </p:nvPr>
        </p:nvSpPr>
        <p:spPr>
          <a:xfrm>
            <a:off x="1097280" y="1737360"/>
            <a:ext cx="10332720" cy="4441847"/>
          </a:xfrm>
        </p:spPr>
        <p:txBody>
          <a:bodyPr>
            <a:noAutofit/>
          </a:bodyPr>
          <a:lstStyle/>
          <a:p>
            <a:r>
              <a:rPr lang="en-US" sz="1600" b="1" dirty="0" smtClean="0"/>
              <a:t>Timeline for rounding of off-scale </a:t>
            </a:r>
            <a:r>
              <a:rPr lang="en-US" sz="1600" b="1" dirty="0"/>
              <a:t>c</a:t>
            </a:r>
            <a:r>
              <a:rPr lang="en-US" sz="1600" b="1" dirty="0" smtClean="0"/>
              <a:t>omponents for the Academic Researchers</a:t>
            </a:r>
          </a:p>
          <a:p>
            <a:pPr lvl="1"/>
            <a:r>
              <a:rPr lang="en-US" sz="1600" dirty="0"/>
              <a:t>Effective </a:t>
            </a:r>
            <a:r>
              <a:rPr lang="en-US" sz="1600" dirty="0" smtClean="0"/>
              <a:t>October </a:t>
            </a:r>
            <a:r>
              <a:rPr lang="en-US" sz="1600" dirty="0"/>
              <a:t>1, 2019, all new off-scales shall be rounded to the nearest $100 when the scale salaries of the relevant title series are multiples of $100. </a:t>
            </a:r>
          </a:p>
          <a:p>
            <a:pPr lvl="1"/>
            <a:r>
              <a:rPr lang="en-US" sz="1600" dirty="0"/>
              <a:t>Effective </a:t>
            </a:r>
            <a:r>
              <a:rPr lang="en-US" sz="1600" dirty="0" smtClean="0"/>
              <a:t>January 1, 2020, </a:t>
            </a:r>
            <a:r>
              <a:rPr lang="en-US" sz="1600" dirty="0"/>
              <a:t>all Step Plus half-steps shall be rounded to the nearest $100 when the scale salaries of the relevant title series are multiples of $100. Academic Affairs has verified that we are in compliance with this salary component and will maintain compliance with all future range adjustments to the Step Plus scales. </a:t>
            </a:r>
          </a:p>
          <a:p>
            <a:pPr lvl="1"/>
            <a:r>
              <a:rPr lang="en-US" sz="1600" dirty="0"/>
              <a:t>Effective January 1, 2020</a:t>
            </a:r>
            <a:r>
              <a:rPr lang="en-US" sz="1600" dirty="0" smtClean="0"/>
              <a:t>, </a:t>
            </a:r>
            <a:r>
              <a:rPr lang="en-US" sz="1600" dirty="0"/>
              <a:t>all Above Scale salaries will be range adjusted to the nearest $100 if the employee is included in the </a:t>
            </a:r>
            <a:r>
              <a:rPr lang="en-US" sz="1600" dirty="0" smtClean="0"/>
              <a:t>1/1/2020 </a:t>
            </a:r>
            <a:r>
              <a:rPr lang="en-US" sz="1600" dirty="0"/>
              <a:t>range adjustment. This adjustment will be automatic in UCPath as part of the range adjustment process. </a:t>
            </a:r>
          </a:p>
          <a:p>
            <a:pPr lvl="1"/>
            <a:r>
              <a:rPr lang="en-US" sz="1600" dirty="0"/>
              <a:t>Effective January 1, 2020</a:t>
            </a:r>
            <a:r>
              <a:rPr lang="en-US" sz="1600" dirty="0" smtClean="0"/>
              <a:t>, </a:t>
            </a:r>
            <a:r>
              <a:rPr lang="en-US" sz="1600" dirty="0"/>
              <a:t>the off-scale salary components of all employees who receive the </a:t>
            </a:r>
            <a:r>
              <a:rPr lang="en-US" sz="1600" dirty="0" smtClean="0"/>
              <a:t>1/1/2020 </a:t>
            </a:r>
            <a:r>
              <a:rPr lang="en-US" sz="1600" dirty="0"/>
              <a:t>range adjustment will be rounded to the nearest $100. Academic Affairs will round all the off-scale salary components as needed and submit them as part of the range adjustment process. </a:t>
            </a:r>
          </a:p>
          <a:p>
            <a:pPr lvl="1"/>
            <a:r>
              <a:rPr lang="en-US" sz="1600" dirty="0" smtClean="0"/>
              <a:t>All </a:t>
            </a:r>
            <a:r>
              <a:rPr lang="en-US" sz="1600" dirty="0"/>
              <a:t>Step Plus Supplements will pay out at their current rate through their effective end date. </a:t>
            </a:r>
            <a:endParaRPr lang="en-US" sz="1600" dirty="0" smtClean="0"/>
          </a:p>
          <a:p>
            <a:pPr lvl="0"/>
            <a:r>
              <a:rPr lang="en-US" sz="1600" dirty="0"/>
              <a:t>For General Salary Administration, </a:t>
            </a:r>
            <a:r>
              <a:rPr lang="en-US" sz="1600" u="sng" dirty="0">
                <a:hlinkClick r:id="rId2"/>
              </a:rPr>
              <a:t>APM 600-18 b</a:t>
            </a:r>
            <a:r>
              <a:rPr lang="en-US" sz="1600" dirty="0"/>
              <a:t>: “Annual salary rates are rounded to the nearest $100 if the scale rates for the title series are given in $100 increments.” </a:t>
            </a:r>
          </a:p>
          <a:p>
            <a:pPr lvl="0"/>
            <a:r>
              <a:rPr lang="en-US" sz="1600" dirty="0"/>
              <a:t>For Off-scale Salaries, </a:t>
            </a:r>
            <a:r>
              <a:rPr lang="en-US" sz="1600" u="sng" dirty="0">
                <a:hlinkClick r:id="rId3"/>
              </a:rPr>
              <a:t>APM 620-4</a:t>
            </a:r>
            <a:r>
              <a:rPr lang="en-US" sz="1600" dirty="0"/>
              <a:t>: “An off-scale salary shall be in a multiple of $100 when the scale salaries of the relevant title series are multiples of $100.” </a:t>
            </a:r>
          </a:p>
        </p:txBody>
      </p:sp>
    </p:spTree>
    <p:extLst>
      <p:ext uri="{BB962C8B-B14F-4D97-AF65-F5344CB8AC3E}">
        <p14:creationId xmlns:p14="http://schemas.microsoft.com/office/powerpoint/2010/main" val="4167680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Custom 12">
      <a:dk1>
        <a:srgbClr val="000000"/>
      </a:dk1>
      <a:lt1>
        <a:sysClr val="window" lastClr="FFFFFF"/>
      </a:lt1>
      <a:dk2>
        <a:srgbClr val="000000"/>
      </a:dk2>
      <a:lt2>
        <a:srgbClr val="EBF2F2"/>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1628</TotalTime>
  <Words>3968</Words>
  <Application>Microsoft Office PowerPoint</Application>
  <PresentationFormat>Widescreen</PresentationFormat>
  <Paragraphs>349</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Times New Roman</vt:lpstr>
      <vt:lpstr>Retrospect</vt:lpstr>
      <vt:lpstr>Academic Researcher Unit  New Contract Training</vt:lpstr>
      <vt:lpstr>Background of Bargaining Unit</vt:lpstr>
      <vt:lpstr>Contract Duration</vt:lpstr>
      <vt:lpstr>Who is in the Unit?</vt:lpstr>
      <vt:lpstr>Who is not in the unit?</vt:lpstr>
      <vt:lpstr>SALARY Range Adjustment to Base Salary</vt:lpstr>
      <vt:lpstr>SALARY Equity and Smoothing</vt:lpstr>
      <vt:lpstr>SALARY Off-Scale Components and Merit Increases</vt:lpstr>
      <vt:lpstr>SALARY Off-Scale Rounding</vt:lpstr>
      <vt:lpstr>Planning for pay increases</vt:lpstr>
      <vt:lpstr>Planning for pay increases (continued)</vt:lpstr>
      <vt:lpstr>NOTIFICATION OF APPOINTMENT AND REAPPOINTMENT</vt:lpstr>
      <vt:lpstr>APPOINTMENT LENGTH</vt:lpstr>
      <vt:lpstr>APPOINTMENT LENGTH EXAMPLE #1</vt:lpstr>
      <vt:lpstr>APPOINTMENT LENGTH EXAMPLE #2</vt:lpstr>
      <vt:lpstr>APPOINTMENT LENGTH EXAMPLE #3</vt:lpstr>
      <vt:lpstr>MERIT AND PROMOTION REVIEW PROCESS Key Features</vt:lpstr>
      <vt:lpstr>MERIT AND PROMOTION REVIEW PROCESS Beginning the process</vt:lpstr>
      <vt:lpstr>MERIT AND PROMOTION REVIEW PROCESS Notification of Advancement Eligibility for an  Academic Federation Member form</vt:lpstr>
      <vt:lpstr>MERIT AND PROMOTION REVIEW PROCESS Written notification of eligibility</vt:lpstr>
      <vt:lpstr>MERIT AND PROMOTION REVIEW PROCESS TENTATIVE 2020-2021 Deadlines</vt:lpstr>
      <vt:lpstr>MERIT AND PROMOTION REVIEW PROCESS</vt:lpstr>
      <vt:lpstr>MERIT AND PROMOTION REVIEW PROCESS Deferrals</vt:lpstr>
      <vt:lpstr>APPOINTMENT LENGTH AND MERIT/PROMOTION REVIEW</vt:lpstr>
      <vt:lpstr>APPOINTMENT LENGTH AND MERIT/PROMOTION REVIEW (Continued)</vt:lpstr>
      <vt:lpstr>Junior Specialists</vt:lpstr>
      <vt:lpstr>LAYOFF AND REDUCTION IN TIME</vt:lpstr>
      <vt:lpstr>Process for Layoff and Reduction in Time</vt:lpstr>
      <vt:lpstr>LAYOFF AND REDUCTION IN TIME Layoff Status</vt:lpstr>
      <vt:lpstr>LAYOFF AND REDUCTION IN TIME Special Provision for PIs and co-PIs</vt:lpstr>
      <vt:lpstr>Percentage Appointment and Effort</vt:lpstr>
      <vt:lpstr>Non-Reappointment</vt:lpstr>
      <vt:lpstr>Non-Reappointment (continued)</vt:lpstr>
      <vt:lpstr>NEW RULES ABOUT  WITHOUT SALARY (WOS) APPOINTMENTS</vt:lpstr>
      <vt:lpstr>WORK AUTHORIZATION PAPERWORK  ON REAPPOINTMENT</vt:lpstr>
      <vt:lpstr>BENEFITS</vt:lpstr>
      <vt:lpstr>LEAVES</vt:lpstr>
      <vt:lpstr>UNION SECURITY</vt:lpstr>
      <vt:lpstr>UNION ACCESS TO NEW EMPLOYEES</vt:lpstr>
      <vt:lpstr>Out of Unit Movement</vt:lpstr>
      <vt:lpstr>ACADEMIC FREEDOM (DOES NOT APPLY)</vt:lpstr>
      <vt:lpstr>Other Key Contractual Provisions</vt:lpstr>
      <vt:lpstr>Where is the Contract?</vt:lpstr>
      <vt:lpstr>Thank you!</vt:lpstr>
    </vt:vector>
  </TitlesOfParts>
  <Company>University of California,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G Gray</dc:creator>
  <cp:lastModifiedBy>Kelly Anders</cp:lastModifiedBy>
  <cp:revision>100</cp:revision>
  <cp:lastPrinted>2020-02-14T23:09:31Z</cp:lastPrinted>
  <dcterms:created xsi:type="dcterms:W3CDTF">2019-12-05T16:59:17Z</dcterms:created>
  <dcterms:modified xsi:type="dcterms:W3CDTF">2020-02-14T23:59:07Z</dcterms:modified>
</cp:coreProperties>
</file>